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56" r:id="rId2"/>
    <p:sldId id="271" r:id="rId3"/>
    <p:sldId id="262" r:id="rId4"/>
    <p:sldId id="265" r:id="rId5"/>
    <p:sldId id="266" r:id="rId6"/>
    <p:sldId id="272" r:id="rId7"/>
    <p:sldId id="273" r:id="rId8"/>
    <p:sldId id="274" r:id="rId9"/>
    <p:sldId id="275" r:id="rId10"/>
    <p:sldId id="267" r:id="rId11"/>
    <p:sldId id="268" r:id="rId12"/>
    <p:sldId id="264" r:id="rId13"/>
    <p:sldId id="269" r:id="rId14"/>
    <p:sldId id="270"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outure" panose="020B0604020202020204" charset="0"/>
      <p:bold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şlıksız Bölüm" id="{35BDAF45-6F98-421F-82D3-390032D2EB53}">
          <p14:sldIdLst>
            <p14:sldId id="256"/>
            <p14:sldId id="271"/>
            <p14:sldId id="262"/>
            <p14:sldId id="265"/>
            <p14:sldId id="266"/>
            <p14:sldId id="272"/>
            <p14:sldId id="273"/>
            <p14:sldId id="274"/>
            <p14:sldId id="275"/>
            <p14:sldId id="267"/>
            <p14:sldId id="268"/>
            <p14:sldId id="264"/>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039" autoAdjust="0"/>
  </p:normalViewPr>
  <p:slideViewPr>
    <p:cSldViewPr snapToGrid="0">
      <p:cViewPr varScale="1">
        <p:scale>
          <a:sx n="77" d="100"/>
          <a:sy n="77" d="100"/>
        </p:scale>
        <p:origin x="13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7DA9D-2F8A-443A-A78C-745E29CC07C2}" type="datetimeFigureOut">
              <a:rPr lang="en-US" smtClean="0"/>
              <a:t>19-Apr-23</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EA5CEE-D9C3-4432-8AD5-5577EBDF4788}" type="slidenum">
              <a:rPr lang="en-US" smtClean="0"/>
              <a:t>‹#›</a:t>
            </a:fld>
            <a:endParaRPr lang="en-US"/>
          </a:p>
        </p:txBody>
      </p:sp>
    </p:spTree>
    <p:extLst>
      <p:ext uri="{BB962C8B-B14F-4D97-AF65-F5344CB8AC3E}">
        <p14:creationId xmlns:p14="http://schemas.microsoft.com/office/powerpoint/2010/main" val="121130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solidFill>
                  <a:srgbClr val="374151"/>
                </a:solidFill>
                <a:effectLst/>
                <a:latin typeface="Couture" panose="020B0604020202020204" charset="0"/>
              </a:rPr>
              <a:t>"Hello everyone, my name is [Name] and we are here to present our project. We're using machine learning techniques to predict credit scores for bank customers, by using their historical financial information. By doing so, we aim to provide a solution that will enable banks to make more informed lending decisions, while accurately measuring credit risk. Our goal is to build a credit score prediction model with bank customer data, which will ultimately help banks assess the creditworthiness of their customers with greater accuracy."</a:t>
            </a:r>
            <a:endParaRPr lang="en-US" dirty="0">
              <a:latin typeface="Couture" panose="020B06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t>4</a:t>
            </a:fld>
            <a:endParaRPr lang="en-US"/>
          </a:p>
        </p:txBody>
      </p:sp>
    </p:spTree>
    <p:extLst>
      <p:ext uri="{BB962C8B-B14F-4D97-AF65-F5344CB8AC3E}">
        <p14:creationId xmlns:p14="http://schemas.microsoft.com/office/powerpoint/2010/main" val="68030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solidFill>
                  <a:srgbClr val="374151"/>
                </a:solidFill>
                <a:effectLst/>
                <a:latin typeface="Couture" panose="020B0604020202020204" charset="0"/>
              </a:rPr>
              <a:t>As you can see in the chart, we have some missing values, as well as outliers, in our dataset. Additionally, we found that some columns had redundant information, such as 'Monthly Salary' and 'Annual Salary', which required us to perform further data cleaning."</a:t>
            </a:r>
            <a:endParaRPr lang="en-US" dirty="0">
              <a:latin typeface="Couture" panose="020B06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t>5</a:t>
            </a:fld>
            <a:endParaRPr lang="en-US"/>
          </a:p>
        </p:txBody>
      </p:sp>
    </p:spTree>
    <p:extLst>
      <p:ext uri="{BB962C8B-B14F-4D97-AF65-F5344CB8AC3E}">
        <p14:creationId xmlns:p14="http://schemas.microsoft.com/office/powerpoint/2010/main" val="383790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Couture" panose="020B0604020202020204" charset="0"/>
              </a:rPr>
              <a:t>we used machine learning linear regression method to fill some missing values in our dataset.</a:t>
            </a:r>
          </a:p>
          <a:p>
            <a:pPr algn="l">
              <a:buFont typeface="Arial" panose="020B0604020202020204" pitchFamily="34" charset="0"/>
              <a:buChar char="•"/>
            </a:pPr>
            <a:r>
              <a:rPr lang="en-US" b="0" i="0" dirty="0">
                <a:solidFill>
                  <a:srgbClr val="374151"/>
                </a:solidFill>
                <a:effectLst/>
                <a:latin typeface="Couture" panose="020B0604020202020204" charset="0"/>
              </a:rPr>
              <a:t>The annual salary and monthly salary columns should have the same values, but there is no correlation between the two column as you see in this chart.</a:t>
            </a:r>
          </a:p>
          <a:p>
            <a:pPr algn="l">
              <a:buFont typeface="Arial" panose="020B0604020202020204" pitchFamily="34" charset="0"/>
              <a:buChar char="•"/>
            </a:pPr>
            <a:r>
              <a:rPr lang="en-US" b="0" i="0" dirty="0">
                <a:solidFill>
                  <a:srgbClr val="374151"/>
                </a:solidFill>
                <a:effectLst/>
                <a:latin typeface="Couture" panose="020B0604020202020204" charset="0"/>
              </a:rPr>
              <a:t>In the annual salary column, there are some outliers,</a:t>
            </a:r>
          </a:p>
          <a:p>
            <a:pPr algn="l">
              <a:buFont typeface="Arial" panose="020B0604020202020204" pitchFamily="34" charset="0"/>
              <a:buChar char="•"/>
            </a:pPr>
            <a:r>
              <a:rPr lang="en-US" b="0" i="0" dirty="0">
                <a:solidFill>
                  <a:srgbClr val="374151"/>
                </a:solidFill>
                <a:effectLst/>
                <a:latin typeface="Couture" panose="020B0604020202020204" charset="0"/>
              </a:rPr>
              <a:t>There are some millionaires who are looking for education credit in our dataset.</a:t>
            </a:r>
          </a:p>
          <a:p>
            <a:pPr algn="l">
              <a:buFont typeface="Arial" panose="020B0604020202020204" pitchFamily="34" charset="0"/>
              <a:buChar char="•"/>
            </a:pPr>
            <a:r>
              <a:rPr lang="en-US" b="0" i="0" dirty="0">
                <a:solidFill>
                  <a:srgbClr val="374151"/>
                </a:solidFill>
                <a:effectLst/>
                <a:latin typeface="Couture" panose="020B0604020202020204" charset="0"/>
              </a:rPr>
              <a:t>At the same time In the monthly salary column, there are also some missing values.</a:t>
            </a:r>
          </a:p>
          <a:p>
            <a:endParaRPr lang="en-US" dirty="0">
              <a:latin typeface="Couture" panose="020B06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t>6</a:t>
            </a:fld>
            <a:endParaRPr lang="en-US"/>
          </a:p>
        </p:txBody>
      </p:sp>
    </p:spTree>
    <p:extLst>
      <p:ext uri="{BB962C8B-B14F-4D97-AF65-F5344CB8AC3E}">
        <p14:creationId xmlns:p14="http://schemas.microsoft.com/office/powerpoint/2010/main" val="124956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Couture" panose="020B0604020202020204" charset="0"/>
              </a:rPr>
              <a:t>However, there is a correlation between the two columns under 180k annual salary. </a:t>
            </a:r>
          </a:p>
          <a:p>
            <a:pPr algn="l">
              <a:buFont typeface="Arial" panose="020B0604020202020204" pitchFamily="34" charset="0"/>
              <a:buChar char="•"/>
            </a:pPr>
            <a:r>
              <a:rPr lang="en-US" b="0" i="0" dirty="0">
                <a:solidFill>
                  <a:srgbClr val="374151"/>
                </a:solidFill>
                <a:effectLst/>
                <a:latin typeface="Couture" panose="020B0604020202020204" charset="0"/>
              </a:rPr>
              <a:t>We used linear regression ML method to fill these </a:t>
            </a:r>
            <a:r>
              <a:rPr lang="en-US" b="0" i="0" dirty="0" err="1">
                <a:solidFill>
                  <a:srgbClr val="374151"/>
                </a:solidFill>
                <a:effectLst/>
                <a:latin typeface="Couture" panose="020B0604020202020204" charset="0"/>
              </a:rPr>
              <a:t>NaN</a:t>
            </a:r>
            <a:r>
              <a:rPr lang="en-US" b="0" i="0" dirty="0">
                <a:solidFill>
                  <a:srgbClr val="374151"/>
                </a:solidFill>
                <a:effectLst/>
                <a:latin typeface="Couture" panose="020B0604020202020204" charset="0"/>
              </a:rPr>
              <a:t> values, which resulted in 99% accuracy.</a:t>
            </a:r>
          </a:p>
          <a:p>
            <a:endParaRPr lang="en-US" dirty="0">
              <a:latin typeface="Couture" panose="020B06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t>7</a:t>
            </a:fld>
            <a:endParaRPr lang="en-US"/>
          </a:p>
        </p:txBody>
      </p:sp>
    </p:spTree>
    <p:extLst>
      <p:ext uri="{BB962C8B-B14F-4D97-AF65-F5344CB8AC3E}">
        <p14:creationId xmlns:p14="http://schemas.microsoft.com/office/powerpoint/2010/main" val="1399076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Couture" panose="020B0604020202020204" charset="0"/>
              </a:rPr>
              <a:t>In this chart you can see the distribution of customer bank account numbers and customer credit scores. </a:t>
            </a:r>
          </a:p>
          <a:p>
            <a:pPr algn="l">
              <a:buFont typeface="Arial" panose="020B0604020202020204" pitchFamily="34" charset="0"/>
              <a:buChar char="•"/>
            </a:pPr>
            <a:r>
              <a:rPr lang="en-US" b="0" i="0" dirty="0">
                <a:solidFill>
                  <a:srgbClr val="374151"/>
                </a:solidFill>
                <a:effectLst/>
                <a:latin typeface="Couture" panose="020B0604020202020204" charset="0"/>
              </a:rPr>
              <a:t>This shows us that if a customer has more accounts, the credit score decreases.</a:t>
            </a:r>
          </a:p>
          <a:p>
            <a:pPr algn="l">
              <a:buFont typeface="Arial" panose="020B0604020202020204" pitchFamily="34" charset="0"/>
              <a:buChar char="•"/>
            </a:pPr>
            <a:r>
              <a:rPr lang="en-US" b="0" i="0" dirty="0">
                <a:solidFill>
                  <a:srgbClr val="374151"/>
                </a:solidFill>
                <a:effectLst/>
                <a:latin typeface="Couture" panose="020B0604020202020204" charset="0"/>
              </a:rPr>
              <a:t>Some outlier  for customer bank account numbers are also present, and their distribution looks like the general distribution.</a:t>
            </a:r>
          </a:p>
          <a:p>
            <a:pPr algn="l">
              <a:buFont typeface="Arial" panose="020B0604020202020204" pitchFamily="34" charset="0"/>
              <a:buChar char="•"/>
            </a:pPr>
            <a:r>
              <a:rPr lang="en-US" b="0" i="0" dirty="0">
                <a:solidFill>
                  <a:srgbClr val="374151"/>
                </a:solidFill>
                <a:effectLst/>
                <a:latin typeface="Couture" panose="020B0604020202020204" charset="0"/>
              </a:rPr>
              <a:t>Therefore, we changed these outliers with median values instead of the mean, as the outliers are too big and would affect the mean.</a:t>
            </a:r>
          </a:p>
          <a:p>
            <a:pPr algn="l">
              <a:buFont typeface="Arial" panose="020B0604020202020204" pitchFamily="34" charset="0"/>
              <a:buChar char="•"/>
            </a:pPr>
            <a:r>
              <a:rPr lang="en-US" b="0" i="0" dirty="0">
                <a:solidFill>
                  <a:srgbClr val="374151"/>
                </a:solidFill>
                <a:effectLst/>
                <a:latin typeface="Couture" panose="020B0604020202020204" charset="0"/>
              </a:rPr>
              <a:t>We also changed missing values with median values in other columns for the same reason.</a:t>
            </a:r>
          </a:p>
          <a:p>
            <a:pPr algn="l">
              <a:buFont typeface="Arial" panose="020B0604020202020204" pitchFamily="34" charset="0"/>
              <a:buChar char="•"/>
            </a:pPr>
            <a:r>
              <a:rPr lang="en-US" b="0" i="0" dirty="0">
                <a:solidFill>
                  <a:srgbClr val="374151"/>
                </a:solidFill>
                <a:effectLst/>
                <a:latin typeface="Couture" panose="020B0604020202020204" charset="0"/>
              </a:rPr>
              <a:t>Finally, some columns had dirty data with '_' characters, which we properly cleaned up.</a:t>
            </a:r>
          </a:p>
          <a:p>
            <a:endParaRPr lang="en-US" dirty="0">
              <a:latin typeface="Couture" panose="020B06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t>8</a:t>
            </a:fld>
            <a:endParaRPr lang="en-US"/>
          </a:p>
        </p:txBody>
      </p:sp>
    </p:spTree>
    <p:extLst>
      <p:ext uri="{BB962C8B-B14F-4D97-AF65-F5344CB8AC3E}">
        <p14:creationId xmlns:p14="http://schemas.microsoft.com/office/powerpoint/2010/main" val="1054537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Couture" panose="020B0604020202020204" charset="0"/>
              </a:rPr>
              <a:t>After clean our dataset we have no missing values and neither outliers.</a:t>
            </a:r>
          </a:p>
          <a:p>
            <a:endParaRPr lang="en-US" dirty="0">
              <a:latin typeface="Couture" panose="020B0604020202020204" charset="0"/>
            </a:endParaRPr>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A5CEE-D9C3-4432-8AD5-5577EBDF47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54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D6EA5CEE-D9C3-4432-8AD5-5577EBDF4788}" type="slidenum">
              <a:rPr lang="en-US" smtClean="0"/>
              <a:t>10</a:t>
            </a:fld>
            <a:endParaRPr lang="en-US"/>
          </a:p>
        </p:txBody>
      </p:sp>
    </p:spTree>
    <p:extLst>
      <p:ext uri="{BB962C8B-B14F-4D97-AF65-F5344CB8AC3E}">
        <p14:creationId xmlns:p14="http://schemas.microsoft.com/office/powerpoint/2010/main" val="284242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D6EA5CEE-D9C3-4432-8AD5-5577EBDF4788}" type="slidenum">
              <a:rPr lang="en-US" smtClean="0"/>
              <a:t>14</a:t>
            </a:fld>
            <a:endParaRPr lang="en-US"/>
          </a:p>
        </p:txBody>
      </p:sp>
    </p:spTree>
    <p:extLst>
      <p:ext uri="{BB962C8B-B14F-4D97-AF65-F5344CB8AC3E}">
        <p14:creationId xmlns:p14="http://schemas.microsoft.com/office/powerpoint/2010/main" val="49406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C19B-FC70-F67F-CBFB-91DF50D152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07775B-1FF2-2201-F627-31F30A34C1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4E31AE-E084-AC0B-CF81-26408B998D99}"/>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5" name="Footer Placeholder 4">
            <a:extLst>
              <a:ext uri="{FF2B5EF4-FFF2-40B4-BE49-F238E27FC236}">
                <a16:creationId xmlns:a16="http://schemas.microsoft.com/office/drawing/2014/main" id="{FF4A6D16-3104-CC5C-23FE-E851751B6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C037E-419D-00C2-F789-16E6925D560A}"/>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85899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6EC3-0D9D-8D2A-7541-086D581E1A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4C9A2E-BBD3-52E5-6111-013A82FE8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DCCF9-95AF-DF69-113D-7D6AC271FA60}"/>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5" name="Footer Placeholder 4">
            <a:extLst>
              <a:ext uri="{FF2B5EF4-FFF2-40B4-BE49-F238E27FC236}">
                <a16:creationId xmlns:a16="http://schemas.microsoft.com/office/drawing/2014/main" id="{E78C6129-933A-A977-98B9-63C6B0CB1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BE87E-4BA9-62AF-CB87-B53EDAB4D50C}"/>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3806762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B30C0-C235-5A39-1803-28E9A908CF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A9D7FF-BA3D-B368-E39D-9F76154E63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B3863-6933-32D4-569D-45C377798620}"/>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5" name="Footer Placeholder 4">
            <a:extLst>
              <a:ext uri="{FF2B5EF4-FFF2-40B4-BE49-F238E27FC236}">
                <a16:creationId xmlns:a16="http://schemas.microsoft.com/office/drawing/2014/main" id="{C035FDD7-B803-4F2E-D613-1ACBB9EC6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4D153-D40E-1EB2-79CD-FBEA02366C79}"/>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711120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9227-1994-0E33-E5ED-64FE90AE1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88956-82F3-528B-F28A-8A83C701E9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6FC94-A1B5-9FB9-56D9-D01BCF46B4E7}"/>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5" name="Footer Placeholder 4">
            <a:extLst>
              <a:ext uri="{FF2B5EF4-FFF2-40B4-BE49-F238E27FC236}">
                <a16:creationId xmlns:a16="http://schemas.microsoft.com/office/drawing/2014/main" id="{11336FE3-02C3-87D9-E2F6-BF20ECED7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4EDCF-451E-49B5-3FF4-2B2B0CEE1680}"/>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334243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39C7-AE87-6426-BF8F-056B7D6753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07305-1326-1812-2524-F5FADADA84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AE7089-5E60-D36C-A62A-697B9B0209A9}"/>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5" name="Footer Placeholder 4">
            <a:extLst>
              <a:ext uri="{FF2B5EF4-FFF2-40B4-BE49-F238E27FC236}">
                <a16:creationId xmlns:a16="http://schemas.microsoft.com/office/drawing/2014/main" id="{F1AC8E41-27F2-31C9-4F4C-64B1CA12B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C41516-8F5A-1F85-8C76-4710B23EE3EA}"/>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1065326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67B8-985B-6B6B-B84B-4D796E45C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42DF7-7C1F-6D1B-ED20-70D1EADA88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794B3-84AD-F7E4-845A-D31A9F94DB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D84BA-2F96-C4DD-CDF6-71CA07046952}"/>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6" name="Footer Placeholder 5">
            <a:extLst>
              <a:ext uri="{FF2B5EF4-FFF2-40B4-BE49-F238E27FC236}">
                <a16:creationId xmlns:a16="http://schemas.microsoft.com/office/drawing/2014/main" id="{5375EE5E-A026-C1FA-31F2-EF11A4E51E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95751-C553-5238-8BDA-C082886915D0}"/>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337253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9BB2-6D06-79E1-5B7D-10C9F601CA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1192C6-72DE-C6D7-5089-7CE2AF4E83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C42D78-BD57-8CCA-47AE-A6A488E886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86358F-BEB5-6219-4504-99D99ADE37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7FF68-01EB-58F3-5801-5C8EE1419B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EE705-42C7-6B4B-253C-F7A33AE6AE65}"/>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8" name="Footer Placeholder 7">
            <a:extLst>
              <a:ext uri="{FF2B5EF4-FFF2-40B4-BE49-F238E27FC236}">
                <a16:creationId xmlns:a16="http://schemas.microsoft.com/office/drawing/2014/main" id="{9761895B-E64B-FEF7-8B8E-516313BEDA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B37D7-C06C-7C1D-54EA-D3326F6667ED}"/>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40809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C1ED-0689-E107-951F-8EE7BD808E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5FE72-B0B9-FC16-9D5D-F7F8BE6EA43F}"/>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4" name="Footer Placeholder 3">
            <a:extLst>
              <a:ext uri="{FF2B5EF4-FFF2-40B4-BE49-F238E27FC236}">
                <a16:creationId xmlns:a16="http://schemas.microsoft.com/office/drawing/2014/main" id="{6F00A0DC-6911-B856-60C5-2864A275D9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154CB-B508-7E18-BCCE-58DA6A8B9CCA}"/>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159099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7049A-A695-BC4D-62BA-BF9B637C2EC6}"/>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3" name="Footer Placeholder 2">
            <a:extLst>
              <a:ext uri="{FF2B5EF4-FFF2-40B4-BE49-F238E27FC236}">
                <a16:creationId xmlns:a16="http://schemas.microsoft.com/office/drawing/2014/main" id="{972F78CA-5077-1777-FF83-5570D73977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A96BB1-A85D-77B6-9FE6-AB3D67ACC638}"/>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109080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4998-3E51-F354-1E31-916B9E95E1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6FFAF1-E09A-B22B-9A94-91BAEF467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C132F8-D449-6C61-594C-C4880708C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4981D6-4759-DA25-F546-897B3764898D}"/>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6" name="Footer Placeholder 5">
            <a:extLst>
              <a:ext uri="{FF2B5EF4-FFF2-40B4-BE49-F238E27FC236}">
                <a16:creationId xmlns:a16="http://schemas.microsoft.com/office/drawing/2014/main" id="{F967BD61-F1A9-F1DF-80BE-CFF432B36F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64BF0-9944-1CEE-8F1B-37E7A31B0FB6}"/>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1686676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A637-079E-1A1C-14AD-F22512E03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7FFD39-85BF-33C3-9777-A3B90C2647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E8FB8D-75A9-FD95-210F-24C7B28EA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4ABC7-3A6B-BAE7-639B-CD6C13BCAC13}"/>
              </a:ext>
            </a:extLst>
          </p:cNvPr>
          <p:cNvSpPr>
            <a:spLocks noGrp="1"/>
          </p:cNvSpPr>
          <p:nvPr>
            <p:ph type="dt" sz="half" idx="10"/>
          </p:nvPr>
        </p:nvSpPr>
        <p:spPr/>
        <p:txBody>
          <a:bodyPr/>
          <a:lstStyle/>
          <a:p>
            <a:fld id="{377DCD27-1E4C-4705-94BD-3E9712560FE1}" type="datetimeFigureOut">
              <a:rPr lang="en-US" smtClean="0"/>
              <a:t>19-Apr-23</a:t>
            </a:fld>
            <a:endParaRPr lang="en-US"/>
          </a:p>
        </p:txBody>
      </p:sp>
      <p:sp>
        <p:nvSpPr>
          <p:cNvPr id="6" name="Footer Placeholder 5">
            <a:extLst>
              <a:ext uri="{FF2B5EF4-FFF2-40B4-BE49-F238E27FC236}">
                <a16:creationId xmlns:a16="http://schemas.microsoft.com/office/drawing/2014/main" id="{5D37A12B-B6FC-7A01-CD24-04D6ACDF3D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883C0-76EB-637B-5E15-6FB0D7DE2274}"/>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210894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3105E1-3919-0F1F-2364-E59BAD4C2A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8FC2FA-7EFA-4650-412C-801AACEAA7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8061B9-673C-0890-DF2B-AD60EDC871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DCD27-1E4C-4705-94BD-3E9712560FE1}" type="datetimeFigureOut">
              <a:rPr lang="en-US" smtClean="0"/>
              <a:t>19-Apr-23</a:t>
            </a:fld>
            <a:endParaRPr lang="en-US"/>
          </a:p>
        </p:txBody>
      </p:sp>
      <p:sp>
        <p:nvSpPr>
          <p:cNvPr id="5" name="Footer Placeholder 4">
            <a:extLst>
              <a:ext uri="{FF2B5EF4-FFF2-40B4-BE49-F238E27FC236}">
                <a16:creationId xmlns:a16="http://schemas.microsoft.com/office/drawing/2014/main" id="{E723E6B0-EDBB-AC69-60A3-5FCC6F4786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659187-B45E-443D-133B-DFF704B1B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37461-A2B8-47CE-BBE0-4CBC08485105}" type="slidenum">
              <a:rPr lang="en-US" smtClean="0"/>
              <a:t>‹#›</a:t>
            </a:fld>
            <a:endParaRPr lang="en-US"/>
          </a:p>
        </p:txBody>
      </p:sp>
    </p:spTree>
    <p:extLst>
      <p:ext uri="{BB962C8B-B14F-4D97-AF65-F5344CB8AC3E}">
        <p14:creationId xmlns:p14="http://schemas.microsoft.com/office/powerpoint/2010/main" val="73811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www.bdosn.org/events/event/unveiling-the-secret-through-machine-learning" TargetMode="External"/><Relationship Id="rId7"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png"/><Relationship Id="rId7"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1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jpg"/><Relationship Id="rId7"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eg"/><Relationship Id="rId10" Type="http://schemas.openxmlformats.org/officeDocument/2006/relationships/image" Target="../media/image7.jpg"/><Relationship Id="rId4" Type="http://schemas.openxmlformats.org/officeDocument/2006/relationships/hyperlink" Target="https://www.bdosn.org/events/event/unveiling-the-secret-through-machine-learning" TargetMode="External"/><Relationship Id="rId9" Type="http://schemas.openxmlformats.org/officeDocument/2006/relationships/image" Target="../media/image6.jpg"/></Relationships>
</file>

<file path=ppt/slides/_rels/slide1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jpg"/><Relationship Id="rId7"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eg"/><Relationship Id="rId10" Type="http://schemas.openxmlformats.org/officeDocument/2006/relationships/image" Target="../media/image7.jpg"/><Relationship Id="rId4" Type="http://schemas.openxmlformats.org/officeDocument/2006/relationships/hyperlink" Target="https://www.bdosn.org/events/event/unveiling-the-secret-through-machine-learning" TargetMode="External"/><Relationship Id="rId9" Type="http://schemas.openxmlformats.org/officeDocument/2006/relationships/image" Target="../media/image6.jpg"/></Relationships>
</file>

<file path=ppt/slides/_rels/slide1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jpg"/><Relationship Id="rId7"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eg"/><Relationship Id="rId10" Type="http://schemas.openxmlformats.org/officeDocument/2006/relationships/image" Target="../media/image7.jpg"/><Relationship Id="rId4" Type="http://schemas.openxmlformats.org/officeDocument/2006/relationships/hyperlink" Target="https://www.bdosn.org/events/event/unveiling-the-secret-through-machine-learning" TargetMode="External"/><Relationship Id="rId9" Type="http://schemas.openxmlformats.org/officeDocument/2006/relationships/image" Target="../media/image6.jpg"/></Relationships>
</file>

<file path=ppt/slides/_rels/slide1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png"/><Relationship Id="rId7"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11.png"/><Relationship Id="rId3" Type="http://schemas.openxmlformats.org/officeDocument/2006/relationships/image" Target="../media/image9.jpeg"/><Relationship Id="rId7" Type="http://schemas.openxmlformats.org/officeDocument/2006/relationships/image" Target="../media/image2.jpeg"/><Relationship Id="rId12" Type="http://schemas.openxmlformats.org/officeDocument/2006/relationships/image" Target="../media/image7.jp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www.bdosn.org/events/event/unveiling-the-secret-through-machine-learning" TargetMode="External"/><Relationship Id="rId11" Type="http://schemas.openxmlformats.org/officeDocument/2006/relationships/image" Target="../media/image6.jpg"/><Relationship Id="rId5" Type="http://schemas.openxmlformats.org/officeDocument/2006/relationships/image" Target="../media/image1.jpg"/><Relationship Id="rId10" Type="http://schemas.openxmlformats.org/officeDocument/2006/relationships/image" Target="../media/image5.jpg"/><Relationship Id="rId4" Type="http://schemas.openxmlformats.org/officeDocument/2006/relationships/image" Target="../media/image10.jpeg"/><Relationship Id="rId9"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png"/><Relationship Id="rId7"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png"/><Relationship Id="rId7" Type="http://schemas.openxmlformats.org/officeDocument/2006/relationships/image" Target="../media/image3.jp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png"/><Relationship Id="rId7" Type="http://schemas.openxmlformats.org/officeDocument/2006/relationships/image" Target="../media/image3.jp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png"/><Relationship Id="rId7" Type="http://schemas.openxmlformats.org/officeDocument/2006/relationships/image" Target="../media/image3.jp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png"/><Relationship Id="rId7" Type="http://schemas.openxmlformats.org/officeDocument/2006/relationships/image" Target="../media/image3.jp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8.png"/><Relationship Id="rId7" Type="http://schemas.openxmlformats.org/officeDocument/2006/relationships/image" Target="../media/image3.jp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1" name="Grup 10">
            <a:extLst>
              <a:ext uri="{FF2B5EF4-FFF2-40B4-BE49-F238E27FC236}">
                <a16:creationId xmlns:a16="http://schemas.microsoft.com/office/drawing/2014/main" id="{D4223FB6-9DF5-1937-D888-95EA2AB57A86}"/>
              </a:ext>
            </a:extLst>
          </p:cNvPr>
          <p:cNvGrpSpPr/>
          <p:nvPr/>
        </p:nvGrpSpPr>
        <p:grpSpPr>
          <a:xfrm rot="18657424">
            <a:off x="3468819" y="774861"/>
            <a:ext cx="5563310" cy="5563769"/>
            <a:chOff x="3468819" y="774861"/>
            <a:chExt cx="5563310" cy="5563769"/>
          </a:xfrm>
        </p:grpSpPr>
        <p:pic>
          <p:nvPicPr>
            <p:cNvPr id="84" name="Picture 83">
              <a:extLst>
                <a:ext uri="{FF2B5EF4-FFF2-40B4-BE49-F238E27FC236}">
                  <a16:creationId xmlns:a16="http://schemas.microsoft.com/office/drawing/2014/main" id="{0775A559-B9F5-3F64-3D22-ADB7F9B07AF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574" t="445" r="44612" b="-445"/>
            <a:stretch/>
          </p:blipFill>
          <p:spPr>
            <a:xfrm rot="15830651">
              <a:off x="5011812" y="260696"/>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82" name="Picture 81" descr="Renkli grafik verileri fotoğrafını kapatın">
              <a:extLst>
                <a:ext uri="{FF2B5EF4-FFF2-40B4-BE49-F238E27FC236}">
                  <a16:creationId xmlns:a16="http://schemas.microsoft.com/office/drawing/2014/main" id="{CE618B25-3EF9-2EEC-17E0-514507948829}"/>
                </a:ext>
              </a:extLst>
            </p:cNvPr>
            <p:cNvPicPr>
              <a:picLocks noChangeAspect="1"/>
            </p:cNvPicPr>
            <p:nvPr/>
          </p:nvPicPr>
          <p:blipFill>
            <a:blip r:embed="rId4">
              <a:extLst>
                <a:ext uri="{28A0092B-C50C-407E-A947-70E740481C1C}">
                  <a14:useLocalDpi xmlns:a14="http://schemas.microsoft.com/office/drawing/2010/main" val="0"/>
                </a:ext>
              </a:extLst>
            </a:blip>
            <a:srcRect l="32699" r="32699"/>
            <a:stretch/>
          </p:blipFill>
          <p:spPr>
            <a:xfrm rot="18531034">
              <a:off x="6962459" y="660444"/>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80" name="Picture 79" descr="Formüller içeren arka plan">
              <a:extLst>
                <a:ext uri="{FF2B5EF4-FFF2-40B4-BE49-F238E27FC236}">
                  <a16:creationId xmlns:a16="http://schemas.microsoft.com/office/drawing/2014/main" id="{25D95B7E-7C2A-BD9A-29F8-B782CD2B3AFE}"/>
                </a:ext>
              </a:extLst>
            </p:cNvPr>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p:blipFill>
          <p:spPr>
            <a:xfrm rot="21231034">
              <a:off x="7721521" y="2443302"/>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78" name="Picture 77" descr="Yeşil kurdele 'de Sarmalanan küçük evden yakından kapat">
              <a:extLst>
                <a:ext uri="{FF2B5EF4-FFF2-40B4-BE49-F238E27FC236}">
                  <a16:creationId xmlns:a16="http://schemas.microsoft.com/office/drawing/2014/main" id="{AFB52BCA-E25C-52C2-A4D6-BF4B3B307472}"/>
                </a:ext>
              </a:extLst>
            </p:cNvPr>
            <p:cNvPicPr>
              <a:picLocks noChangeAspect="1"/>
            </p:cNvPicPr>
            <p:nvPr/>
          </p:nvPicPr>
          <p:blipFill rotWithShape="1">
            <a:blip r:embed="rId6">
              <a:extLst>
                <a:ext uri="{28A0092B-C50C-407E-A947-70E740481C1C}">
                  <a14:useLocalDpi xmlns:a14="http://schemas.microsoft.com/office/drawing/2010/main" val="0"/>
                </a:ext>
              </a:extLst>
            </a:blip>
            <a:srcRect l="14379" t="-961" r="50209" b="961"/>
            <a:stretch/>
          </p:blipFill>
          <p:spPr>
            <a:xfrm rot="3231034">
              <a:off x="6930417" y="4110983"/>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76" name="Picture 75">
              <a:extLst>
                <a:ext uri="{FF2B5EF4-FFF2-40B4-BE49-F238E27FC236}">
                  <a16:creationId xmlns:a16="http://schemas.microsoft.com/office/drawing/2014/main" id="{7437DDD0-BC9A-E050-552D-714BACE71068}"/>
                </a:ext>
              </a:extLst>
            </p:cNvPr>
            <p:cNvPicPr>
              <a:picLocks noChangeAspect="1"/>
            </p:cNvPicPr>
            <p:nvPr/>
          </p:nvPicPr>
          <p:blipFill>
            <a:blip r:embed="rId7">
              <a:extLst>
                <a:ext uri="{28A0092B-C50C-407E-A947-70E740481C1C}">
                  <a14:useLocalDpi xmlns:a14="http://schemas.microsoft.com/office/drawing/2010/main" val="0"/>
                </a:ext>
              </a:extLst>
            </a:blip>
            <a:srcRect t="4077" b="4077"/>
            <a:stretch/>
          </p:blipFill>
          <p:spPr>
            <a:xfrm rot="5931034">
              <a:off x="5025444" y="4526171"/>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74" name="Picture 73" descr="Tam isabet etmiş bir ok">
              <a:extLst>
                <a:ext uri="{FF2B5EF4-FFF2-40B4-BE49-F238E27FC236}">
                  <a16:creationId xmlns:a16="http://schemas.microsoft.com/office/drawing/2014/main" id="{B8DA300C-6DC4-3DF5-189E-8ED184F7ACBC}"/>
                </a:ext>
              </a:extLst>
            </p:cNvPr>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p:blipFill>
          <p:spPr>
            <a:xfrm rot="9531034">
              <a:off x="3566941" y="3351386"/>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71" name="Picture 70">
              <a:extLst>
                <a:ext uri="{FF2B5EF4-FFF2-40B4-BE49-F238E27FC236}">
                  <a16:creationId xmlns:a16="http://schemas.microsoft.com/office/drawing/2014/main" id="{99F45B5F-0601-6DB4-08A9-8CE46319CCC9}"/>
                </a:ext>
              </a:extLst>
            </p:cNvPr>
            <p:cNvPicPr>
              <a:picLocks noChangeAspect="1"/>
            </p:cNvPicPr>
            <p:nvPr/>
          </p:nvPicPr>
          <p:blipFill>
            <a:blip r:embed="rId9">
              <a:extLst>
                <a:ext uri="{28A0092B-C50C-407E-A947-70E740481C1C}">
                  <a14:useLocalDpi xmlns:a14="http://schemas.microsoft.com/office/drawing/2010/main" val="0"/>
                </a:ext>
              </a:extLst>
            </a:blip>
            <a:srcRect l="3653" r="3653"/>
            <a:stretch/>
          </p:blipFill>
          <p:spPr>
            <a:xfrm rot="13138549">
              <a:off x="3468819" y="1537291"/>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pic>
        <p:nvPicPr>
          <p:cNvPr id="18" name="Resim 17" descr="metin içeren bir resim&#10;&#10;Açıklama otomatik olarak oluşturuldu">
            <a:extLst>
              <a:ext uri="{FF2B5EF4-FFF2-40B4-BE49-F238E27FC236}">
                <a16:creationId xmlns:a16="http://schemas.microsoft.com/office/drawing/2014/main" id="{D812701C-B74B-EB93-1AEB-1F361D601AA1}"/>
              </a:ext>
            </a:extLst>
          </p:cNvPr>
          <p:cNvPicPr>
            <a:picLocks noChangeAspect="1"/>
          </p:cNvPicPr>
          <p:nvPr/>
        </p:nvPicPr>
        <p:blipFill rotWithShape="1">
          <a:blip r:embed="rId10">
            <a:extLst>
              <a:ext uri="{28A0092B-C50C-407E-A947-70E740481C1C}">
                <a14:useLocalDpi xmlns:a14="http://schemas.microsoft.com/office/drawing/2010/main" val="0"/>
              </a:ext>
            </a:extLst>
          </a:blip>
          <a:srcRect b="16408"/>
          <a:stretch/>
        </p:blipFill>
        <p:spPr>
          <a:xfrm>
            <a:off x="9792481" y="5716868"/>
            <a:ext cx="2235524" cy="1032906"/>
          </a:xfrm>
          <a:prstGeom prst="rect">
            <a:avLst/>
          </a:prstGeom>
        </p:spPr>
      </p:pic>
      <p:sp>
        <p:nvSpPr>
          <p:cNvPr id="2" name="Metin kutusu 1">
            <a:extLst>
              <a:ext uri="{FF2B5EF4-FFF2-40B4-BE49-F238E27FC236}">
                <a16:creationId xmlns:a16="http://schemas.microsoft.com/office/drawing/2014/main" id="{AB77966C-FD49-9F1E-1486-7E93A865B97F}"/>
              </a:ext>
            </a:extLst>
          </p:cNvPr>
          <p:cNvSpPr txBox="1"/>
          <p:nvPr/>
        </p:nvSpPr>
        <p:spPr>
          <a:xfrm>
            <a:off x="5226997" y="2797417"/>
            <a:ext cx="1897753" cy="126316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Machine</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outure" panose="020B0604020202020204" charset="0"/>
              </a:rPr>
              <a:t>Learning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Project</a:t>
            </a:r>
          </a:p>
        </p:txBody>
      </p:sp>
    </p:spTree>
    <p:extLst>
      <p:ext uri="{BB962C8B-B14F-4D97-AF65-F5344CB8AC3E}">
        <p14:creationId xmlns:p14="http://schemas.microsoft.com/office/powerpoint/2010/main" val="11071727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3">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5" name="Picture 83">
            <a:extLst>
              <a:ext uri="{FF2B5EF4-FFF2-40B4-BE49-F238E27FC236}">
                <a16:creationId xmlns:a16="http://schemas.microsoft.com/office/drawing/2014/main" id="{368C6170-1A73-59BC-B66D-DC720F2C2A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17160033">
            <a:off x="-624931" y="197722"/>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a:extLst>
              <a:ext uri="{FF2B5EF4-FFF2-40B4-BE49-F238E27FC236}">
                <a16:creationId xmlns:a16="http://schemas.microsoft.com/office/drawing/2014/main" id="{D47B035D-C0BD-4E4A-BC84-1085A4826B3B}"/>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19860416">
            <a:off x="1640834" y="393882"/>
            <a:ext cx="1725495" cy="3325388"/>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a:extLst>
              <a:ext uri="{FF2B5EF4-FFF2-40B4-BE49-F238E27FC236}">
                <a16:creationId xmlns:a16="http://schemas.microsoft.com/office/drawing/2014/main" id="{2D067796-F75F-D4A3-89E4-D636078CB916}"/>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960416">
            <a:off x="1061549" y="3241088"/>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a:extLst>
              <a:ext uri="{FF2B5EF4-FFF2-40B4-BE49-F238E27FC236}">
                <a16:creationId xmlns:a16="http://schemas.microsoft.com/office/drawing/2014/main" id="{FED9DEB0-632D-E291-98D4-F7DABC5ED131}"/>
              </a:ext>
            </a:extLst>
          </p:cNvPr>
          <p:cNvPicPr>
            <a:picLocks noChangeAspect="1"/>
          </p:cNvPicPr>
          <p:nvPr/>
        </p:nvPicPr>
        <p:blipFill rotWithShape="1">
          <a:blip r:embed="rId8">
            <a:extLst>
              <a:ext uri="{28A0092B-C50C-407E-A947-70E740481C1C}">
                <a14:useLocalDpi xmlns:a14="http://schemas.microsoft.com/office/drawing/2010/main" val="0"/>
              </a:ext>
            </a:extLst>
          </a:blip>
          <a:srcRect l="14379" t="-961" r="50209" b="961"/>
          <a:stretch/>
        </p:blipFill>
        <p:spPr>
          <a:xfrm rot="4560416">
            <a:off x="-300274" y="447511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a:extLst>
              <a:ext uri="{FF2B5EF4-FFF2-40B4-BE49-F238E27FC236}">
                <a16:creationId xmlns:a16="http://schemas.microsoft.com/office/drawing/2014/main" id="{F50936C7-CA79-7908-CBAC-6AC2117755A0}"/>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7260416">
            <a:off x="-2221306" y="4146869"/>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a:extLst>
              <a:ext uri="{FF2B5EF4-FFF2-40B4-BE49-F238E27FC236}">
                <a16:creationId xmlns:a16="http://schemas.microsoft.com/office/drawing/2014/main" id="{FE7CA0B9-FF02-C875-0B6D-2FC013C864A1}"/>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10860416">
            <a:off x="-3129056" y="2508780"/>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a:extLst>
              <a:ext uri="{FF2B5EF4-FFF2-40B4-BE49-F238E27FC236}">
                <a16:creationId xmlns:a16="http://schemas.microsoft.com/office/drawing/2014/main" id="{4319298B-F378-C5F4-9D96-0588596080FA}"/>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14467931">
            <a:off x="-2531065" y="820024"/>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6" name="Grup 15">
            <a:extLst>
              <a:ext uri="{FF2B5EF4-FFF2-40B4-BE49-F238E27FC236}">
                <a16:creationId xmlns:a16="http://schemas.microsoft.com/office/drawing/2014/main" id="{DC3351A4-3B4D-0951-DD9D-640AF74F985B}"/>
              </a:ext>
            </a:extLst>
          </p:cNvPr>
          <p:cNvGrpSpPr/>
          <p:nvPr/>
        </p:nvGrpSpPr>
        <p:grpSpPr>
          <a:xfrm>
            <a:off x="13230492" y="17944"/>
            <a:ext cx="5444119" cy="882191"/>
            <a:chOff x="13230492" y="17944"/>
            <a:chExt cx="5444119" cy="882191"/>
          </a:xfrm>
        </p:grpSpPr>
        <p:sp>
          <p:nvSpPr>
            <p:cNvPr id="17" name="TextBox 1">
              <a:extLst>
                <a:ext uri="{FF2B5EF4-FFF2-40B4-BE49-F238E27FC236}">
                  <a16:creationId xmlns:a16="http://schemas.microsoft.com/office/drawing/2014/main" id="{E33552AD-922D-12BB-E8CB-6CABF488FEAF}"/>
                </a:ext>
              </a:extLst>
            </p:cNvPr>
            <p:cNvSpPr txBox="1"/>
            <p:nvPr/>
          </p:nvSpPr>
          <p:spPr>
            <a:xfrm>
              <a:off x="13230492" y="17944"/>
              <a:ext cx="5444119"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Data Analysis</a:t>
              </a:r>
            </a:p>
          </p:txBody>
        </p:sp>
        <p:cxnSp>
          <p:nvCxnSpPr>
            <p:cNvPr id="18" name="Düz Bağlayıcı 17">
              <a:extLst>
                <a:ext uri="{FF2B5EF4-FFF2-40B4-BE49-F238E27FC236}">
                  <a16:creationId xmlns:a16="http://schemas.microsoft.com/office/drawing/2014/main" id="{52295EAD-0BDF-8B53-4B9B-E06B5BAD297C}"/>
                </a:ext>
              </a:extLst>
            </p:cNvPr>
            <p:cNvCxnSpPr>
              <a:cxnSpLocks/>
            </p:cNvCxnSpPr>
            <p:nvPr/>
          </p:nvCxnSpPr>
          <p:spPr>
            <a:xfrm>
              <a:off x="13276636" y="900135"/>
              <a:ext cx="522237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138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4167E-6 1.85185E-6 L -0.73476 0.00116 " pathEditMode="relative" rAng="0" ptsTypes="AA">
                                      <p:cBhvr>
                                        <p:cTn id="6" dur="2000" fill="hold"/>
                                        <p:tgtEl>
                                          <p:spTgt spid="16"/>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2">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8" name="Picture 83">
            <a:extLst>
              <a:ext uri="{FF2B5EF4-FFF2-40B4-BE49-F238E27FC236}">
                <a16:creationId xmlns:a16="http://schemas.microsoft.com/office/drawing/2014/main" id="{74B7F3D4-3C0D-8A48-E4E9-1E20149C3F0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1574" t="445" r="44612" b="-445"/>
          <a:stretch/>
        </p:blipFill>
        <p:spPr>
          <a:xfrm rot="20484267">
            <a:off x="1675395" y="560164"/>
            <a:ext cx="1804305" cy="3219998"/>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9" name="Picture 81" descr="Renkli grafik verileri fotoğrafını kapatın">
            <a:extLst>
              <a:ext uri="{FF2B5EF4-FFF2-40B4-BE49-F238E27FC236}">
                <a16:creationId xmlns:a16="http://schemas.microsoft.com/office/drawing/2014/main" id="{46D479D9-07C8-3686-6894-6DA397C93BDC}"/>
              </a:ext>
            </a:extLst>
          </p:cNvPr>
          <p:cNvPicPr>
            <a:picLocks noChangeAspect="1"/>
          </p:cNvPicPr>
          <p:nvPr/>
        </p:nvPicPr>
        <p:blipFill>
          <a:blip r:embed="rId5">
            <a:extLst>
              <a:ext uri="{28A0092B-C50C-407E-A947-70E740481C1C}">
                <a14:useLocalDpi xmlns:a14="http://schemas.microsoft.com/office/drawing/2010/main" val="0"/>
              </a:ext>
            </a:extLst>
          </a:blip>
          <a:srcRect l="32699" r="32699"/>
          <a:stretch/>
        </p:blipFill>
        <p:spPr>
          <a:xfrm rot="1584650">
            <a:off x="1122008" y="3301091"/>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0" name="Picture 79" descr="Formüller içeren arka plan">
            <a:extLst>
              <a:ext uri="{FF2B5EF4-FFF2-40B4-BE49-F238E27FC236}">
                <a16:creationId xmlns:a16="http://schemas.microsoft.com/office/drawing/2014/main" id="{04C65A26-6F70-1EA7-31DE-E2344D0CEBDB}"/>
              </a:ext>
            </a:extLst>
          </p:cNvPr>
          <p:cNvPicPr>
            <a:picLocks noChangeAspect="1"/>
          </p:cNvPicPr>
          <p:nvPr/>
        </p:nvPicPr>
        <p:blipFill rotWithShape="1">
          <a:blip r:embed="rId6">
            <a:extLst>
              <a:ext uri="{28A0092B-C50C-407E-A947-70E740481C1C}">
                <a14:useLocalDpi xmlns:a14="http://schemas.microsoft.com/office/drawing/2010/main" val="0"/>
              </a:ext>
            </a:extLst>
          </a:blip>
          <a:srcRect l="19487" t="-300" r="38757" b="940"/>
          <a:stretch/>
        </p:blipFill>
        <p:spPr>
          <a:xfrm rot="4284650">
            <a:off x="-483326" y="4475776"/>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1" name="Picture 77" descr="Yeşil kurdele 'de Sarmalanan küçük evden yakından kapat">
            <a:extLst>
              <a:ext uri="{FF2B5EF4-FFF2-40B4-BE49-F238E27FC236}">
                <a16:creationId xmlns:a16="http://schemas.microsoft.com/office/drawing/2014/main" id="{9999C085-192F-C028-1FAD-C1DA3EBDD13D}"/>
              </a:ext>
            </a:extLst>
          </p:cNvPr>
          <p:cNvPicPr>
            <a:picLocks noChangeAspect="1"/>
          </p:cNvPicPr>
          <p:nvPr/>
        </p:nvPicPr>
        <p:blipFill rotWithShape="1">
          <a:blip r:embed="rId7">
            <a:extLst>
              <a:ext uri="{28A0092B-C50C-407E-A947-70E740481C1C}">
                <a14:useLocalDpi xmlns:a14="http://schemas.microsoft.com/office/drawing/2010/main" val="0"/>
              </a:ext>
            </a:extLst>
          </a:blip>
          <a:srcRect l="14379" t="-961" r="50209" b="961"/>
          <a:stretch/>
        </p:blipFill>
        <p:spPr>
          <a:xfrm rot="7884650">
            <a:off x="-2264402" y="4027097"/>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3" name="Picture 75">
            <a:extLst>
              <a:ext uri="{FF2B5EF4-FFF2-40B4-BE49-F238E27FC236}">
                <a16:creationId xmlns:a16="http://schemas.microsoft.com/office/drawing/2014/main" id="{E2942066-626D-EC3F-1313-545343F589C9}"/>
              </a:ext>
            </a:extLst>
          </p:cNvPr>
          <p:cNvPicPr>
            <a:picLocks noChangeAspect="1"/>
          </p:cNvPicPr>
          <p:nvPr/>
        </p:nvPicPr>
        <p:blipFill>
          <a:blip r:embed="rId8">
            <a:extLst>
              <a:ext uri="{28A0092B-C50C-407E-A947-70E740481C1C}">
                <a14:useLocalDpi xmlns:a14="http://schemas.microsoft.com/office/drawing/2010/main" val="0"/>
              </a:ext>
            </a:extLst>
          </a:blip>
          <a:srcRect t="4077" b="4077"/>
          <a:stretch/>
        </p:blipFill>
        <p:spPr>
          <a:xfrm rot="10584650">
            <a:off x="-3089192" y="2272408"/>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4" name="Picture 73" descr="Tam isabet etmiş bir ok">
            <a:extLst>
              <a:ext uri="{FF2B5EF4-FFF2-40B4-BE49-F238E27FC236}">
                <a16:creationId xmlns:a16="http://schemas.microsoft.com/office/drawing/2014/main" id="{A31F67A1-5F30-E8F1-BAAB-2DF70833E890}"/>
              </a:ext>
            </a:extLst>
          </p:cNvPr>
          <p:cNvPicPr>
            <a:picLocks noChangeAspect="1"/>
          </p:cNvPicPr>
          <p:nvPr/>
        </p:nvPicPr>
        <p:blipFill rotWithShape="1">
          <a:blip r:embed="rId9">
            <a:extLst>
              <a:ext uri="{28A0092B-C50C-407E-A947-70E740481C1C}">
                <a14:useLocalDpi xmlns:a14="http://schemas.microsoft.com/office/drawing/2010/main" val="0"/>
              </a:ext>
            </a:extLst>
          </a:blip>
          <a:srcRect l="46294" t="857" r="17422" b="-857"/>
          <a:stretch/>
        </p:blipFill>
        <p:spPr>
          <a:xfrm rot="14184650">
            <a:off x="-2256166" y="595084"/>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5" name="Picture 70">
            <a:extLst>
              <a:ext uri="{FF2B5EF4-FFF2-40B4-BE49-F238E27FC236}">
                <a16:creationId xmlns:a16="http://schemas.microsoft.com/office/drawing/2014/main" id="{B78719C1-C631-A9E5-59EB-2BD610AA3FCD}"/>
              </a:ext>
            </a:extLst>
          </p:cNvPr>
          <p:cNvPicPr>
            <a:picLocks noChangeAspect="1"/>
          </p:cNvPicPr>
          <p:nvPr/>
        </p:nvPicPr>
        <p:blipFill>
          <a:blip r:embed="rId10">
            <a:extLst>
              <a:ext uri="{28A0092B-C50C-407E-A947-70E740481C1C}">
                <a14:useLocalDpi xmlns:a14="http://schemas.microsoft.com/office/drawing/2010/main" val="0"/>
              </a:ext>
            </a:extLst>
          </a:blip>
          <a:srcRect l="3653" r="3653"/>
          <a:stretch/>
        </p:blipFill>
        <p:spPr>
          <a:xfrm rot="17792165">
            <a:off x="-535227" y="197550"/>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9" name="Grup 18">
            <a:extLst>
              <a:ext uri="{FF2B5EF4-FFF2-40B4-BE49-F238E27FC236}">
                <a16:creationId xmlns:a16="http://schemas.microsoft.com/office/drawing/2014/main" id="{9475F59C-C674-FD4E-2818-0B674678FDFD}"/>
              </a:ext>
            </a:extLst>
          </p:cNvPr>
          <p:cNvGrpSpPr/>
          <p:nvPr/>
        </p:nvGrpSpPr>
        <p:grpSpPr>
          <a:xfrm>
            <a:off x="13230492" y="17944"/>
            <a:ext cx="6660798" cy="882191"/>
            <a:chOff x="13230492" y="17944"/>
            <a:chExt cx="6660798" cy="882191"/>
          </a:xfrm>
        </p:grpSpPr>
        <p:sp>
          <p:nvSpPr>
            <p:cNvPr id="20" name="TextBox 1">
              <a:extLst>
                <a:ext uri="{FF2B5EF4-FFF2-40B4-BE49-F238E27FC236}">
                  <a16:creationId xmlns:a16="http://schemas.microsoft.com/office/drawing/2014/main" id="{BF82F8F7-9BE4-8334-87F5-4E041F91BB53}"/>
                </a:ext>
              </a:extLst>
            </p:cNvPr>
            <p:cNvSpPr txBox="1"/>
            <p:nvPr/>
          </p:nvSpPr>
          <p:spPr>
            <a:xfrm>
              <a:off x="13230492" y="17944"/>
              <a:ext cx="6660798"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Machine learning</a:t>
              </a:r>
            </a:p>
          </p:txBody>
        </p:sp>
        <p:cxnSp>
          <p:nvCxnSpPr>
            <p:cNvPr id="21" name="Düz Bağlayıcı 20">
              <a:extLst>
                <a:ext uri="{FF2B5EF4-FFF2-40B4-BE49-F238E27FC236}">
                  <a16:creationId xmlns:a16="http://schemas.microsoft.com/office/drawing/2014/main" id="{01DB9CB4-4350-34BC-773B-921976A1C240}"/>
                </a:ext>
              </a:extLst>
            </p:cNvPr>
            <p:cNvCxnSpPr>
              <a:cxnSpLocks/>
            </p:cNvCxnSpPr>
            <p:nvPr/>
          </p:nvCxnSpPr>
          <p:spPr>
            <a:xfrm>
              <a:off x="13276636" y="900135"/>
              <a:ext cx="661465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59389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1.85185E-6 L -0.73476 0.00116 " pathEditMode="relative" rAng="0" ptsTypes="AA">
                                      <p:cBhvr>
                                        <p:cTn id="6" dur="2000" fill="hold"/>
                                        <p:tgtEl>
                                          <p:spTgt spid="19"/>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2">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6" name="Picture 83">
            <a:extLst>
              <a:ext uri="{FF2B5EF4-FFF2-40B4-BE49-F238E27FC236}">
                <a16:creationId xmlns:a16="http://schemas.microsoft.com/office/drawing/2014/main" id="{8089D14E-1551-6DED-5FD6-8D60D4B2707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1574" t="445" r="44612" b="-445"/>
          <a:stretch/>
        </p:blipFill>
        <p:spPr>
          <a:xfrm rot="1993246">
            <a:off x="1127264" y="3285480"/>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7" name="Picture 81" descr="Renkli grafik verileri fotoğrafını kapatın">
            <a:extLst>
              <a:ext uri="{FF2B5EF4-FFF2-40B4-BE49-F238E27FC236}">
                <a16:creationId xmlns:a16="http://schemas.microsoft.com/office/drawing/2014/main" id="{71612601-9DF4-011E-C4F5-025562CA04A5}"/>
              </a:ext>
            </a:extLst>
          </p:cNvPr>
          <p:cNvPicPr>
            <a:picLocks noChangeAspect="1"/>
          </p:cNvPicPr>
          <p:nvPr/>
        </p:nvPicPr>
        <p:blipFill>
          <a:blip r:embed="rId5">
            <a:extLst>
              <a:ext uri="{28A0092B-C50C-407E-A947-70E740481C1C}">
                <a14:useLocalDpi xmlns:a14="http://schemas.microsoft.com/office/drawing/2010/main" val="0"/>
              </a:ext>
            </a:extLst>
          </a:blip>
          <a:srcRect l="32699" r="32699"/>
          <a:stretch/>
        </p:blipFill>
        <p:spPr>
          <a:xfrm rot="4693629">
            <a:off x="-351961" y="4493143"/>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8" name="Picture 79" descr="Formüller içeren arka plan">
            <a:extLst>
              <a:ext uri="{FF2B5EF4-FFF2-40B4-BE49-F238E27FC236}">
                <a16:creationId xmlns:a16="http://schemas.microsoft.com/office/drawing/2014/main" id="{2ADECA5D-3423-5B67-454E-CA93C5C685DF}"/>
              </a:ext>
            </a:extLst>
          </p:cNvPr>
          <p:cNvPicPr>
            <a:picLocks noChangeAspect="1"/>
          </p:cNvPicPr>
          <p:nvPr/>
        </p:nvPicPr>
        <p:blipFill rotWithShape="1">
          <a:blip r:embed="rId6">
            <a:extLst>
              <a:ext uri="{28A0092B-C50C-407E-A947-70E740481C1C}">
                <a14:useLocalDpi xmlns:a14="http://schemas.microsoft.com/office/drawing/2010/main" val="0"/>
              </a:ext>
            </a:extLst>
          </a:blip>
          <a:srcRect l="19487" t="-300" r="38757" b="940"/>
          <a:stretch/>
        </p:blipFill>
        <p:spPr>
          <a:xfrm rot="7393629">
            <a:off x="-2278954" y="3995388"/>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9" name="Picture 77" descr="Yeşil kurdele 'de Sarmalanan küçük evden yakından kapat">
            <a:extLst>
              <a:ext uri="{FF2B5EF4-FFF2-40B4-BE49-F238E27FC236}">
                <a16:creationId xmlns:a16="http://schemas.microsoft.com/office/drawing/2014/main" id="{7F0154A9-82BB-9B24-FE44-6CDDDADA228E}"/>
              </a:ext>
            </a:extLst>
          </p:cNvPr>
          <p:cNvPicPr>
            <a:picLocks noChangeAspect="1"/>
          </p:cNvPicPr>
          <p:nvPr/>
        </p:nvPicPr>
        <p:blipFill rotWithShape="1">
          <a:blip r:embed="rId7">
            <a:extLst>
              <a:ext uri="{28A0092B-C50C-407E-A947-70E740481C1C}">
                <a14:useLocalDpi xmlns:a14="http://schemas.microsoft.com/office/drawing/2010/main" val="0"/>
              </a:ext>
            </a:extLst>
          </a:blip>
          <a:srcRect l="14379" t="-961" r="50209" b="961"/>
          <a:stretch/>
        </p:blipFill>
        <p:spPr>
          <a:xfrm rot="10993629">
            <a:off x="-3020660" y="2291194"/>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0" name="Picture 75">
            <a:extLst>
              <a:ext uri="{FF2B5EF4-FFF2-40B4-BE49-F238E27FC236}">
                <a16:creationId xmlns:a16="http://schemas.microsoft.com/office/drawing/2014/main" id="{420C3BFB-E8BE-160E-4321-C31C985B8473}"/>
              </a:ext>
            </a:extLst>
          </p:cNvPr>
          <p:cNvPicPr>
            <a:picLocks noChangeAspect="1"/>
          </p:cNvPicPr>
          <p:nvPr/>
        </p:nvPicPr>
        <p:blipFill>
          <a:blip r:embed="rId8">
            <a:extLst>
              <a:ext uri="{28A0092B-C50C-407E-A947-70E740481C1C}">
                <a14:useLocalDpi xmlns:a14="http://schemas.microsoft.com/office/drawing/2010/main" val="0"/>
              </a:ext>
            </a:extLst>
          </a:blip>
          <a:srcRect t="4077" b="4077"/>
          <a:stretch/>
        </p:blipFill>
        <p:spPr>
          <a:xfrm rot="13693629">
            <a:off x="-2154900" y="570524"/>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1" name="Picture 73" descr="Tam isabet etmiş bir ok">
            <a:extLst>
              <a:ext uri="{FF2B5EF4-FFF2-40B4-BE49-F238E27FC236}">
                <a16:creationId xmlns:a16="http://schemas.microsoft.com/office/drawing/2014/main" id="{3C0E60AC-7E53-774D-33FA-B6EA12ECB481}"/>
              </a:ext>
            </a:extLst>
          </p:cNvPr>
          <p:cNvPicPr>
            <a:picLocks noChangeAspect="1"/>
          </p:cNvPicPr>
          <p:nvPr/>
        </p:nvPicPr>
        <p:blipFill rotWithShape="1">
          <a:blip r:embed="rId9">
            <a:extLst>
              <a:ext uri="{28A0092B-C50C-407E-A947-70E740481C1C}">
                <a14:useLocalDpi xmlns:a14="http://schemas.microsoft.com/office/drawing/2010/main" val="0"/>
              </a:ext>
            </a:extLst>
          </a:blip>
          <a:srcRect l="46294" t="857" r="17422" b="-857"/>
          <a:stretch/>
        </p:blipFill>
        <p:spPr>
          <a:xfrm rot="17293629">
            <a:off x="-321502" y="18841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3" name="Picture 70">
            <a:extLst>
              <a:ext uri="{FF2B5EF4-FFF2-40B4-BE49-F238E27FC236}">
                <a16:creationId xmlns:a16="http://schemas.microsoft.com/office/drawing/2014/main" id="{E23CF7A4-B0F4-1AF4-7CC4-2ACCD711B362}"/>
              </a:ext>
            </a:extLst>
          </p:cNvPr>
          <p:cNvPicPr>
            <a:picLocks noChangeAspect="1"/>
          </p:cNvPicPr>
          <p:nvPr/>
        </p:nvPicPr>
        <p:blipFill>
          <a:blip r:embed="rId10">
            <a:extLst>
              <a:ext uri="{28A0092B-C50C-407E-A947-70E740481C1C}">
                <a14:useLocalDpi xmlns:a14="http://schemas.microsoft.com/office/drawing/2010/main" val="0"/>
              </a:ext>
            </a:extLst>
          </a:blip>
          <a:srcRect l="3653" r="3653"/>
          <a:stretch/>
        </p:blipFill>
        <p:spPr>
          <a:xfrm rot="20901144">
            <a:off x="1596673" y="493096"/>
            <a:ext cx="1967037" cy="3183121"/>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9" name="Grup 18">
            <a:extLst>
              <a:ext uri="{FF2B5EF4-FFF2-40B4-BE49-F238E27FC236}">
                <a16:creationId xmlns:a16="http://schemas.microsoft.com/office/drawing/2014/main" id="{A7AD4645-1D8D-CE4F-6ED7-3114C5AB85F1}"/>
              </a:ext>
            </a:extLst>
          </p:cNvPr>
          <p:cNvGrpSpPr/>
          <p:nvPr/>
        </p:nvGrpSpPr>
        <p:grpSpPr>
          <a:xfrm>
            <a:off x="13230492" y="17944"/>
            <a:ext cx="3988592" cy="882191"/>
            <a:chOff x="13230492" y="17944"/>
            <a:chExt cx="3988592" cy="882191"/>
          </a:xfrm>
        </p:grpSpPr>
        <p:sp>
          <p:nvSpPr>
            <p:cNvPr id="20" name="TextBox 1">
              <a:extLst>
                <a:ext uri="{FF2B5EF4-FFF2-40B4-BE49-F238E27FC236}">
                  <a16:creationId xmlns:a16="http://schemas.microsoft.com/office/drawing/2014/main" id="{762FB24A-298F-9DAE-6A0B-C9C415BA6BF6}"/>
                </a:ext>
              </a:extLst>
            </p:cNvPr>
            <p:cNvSpPr txBox="1"/>
            <p:nvPr/>
          </p:nvSpPr>
          <p:spPr>
            <a:xfrm>
              <a:off x="13230492" y="17944"/>
              <a:ext cx="3988592"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teamwork</a:t>
              </a:r>
            </a:p>
          </p:txBody>
        </p:sp>
        <p:cxnSp>
          <p:nvCxnSpPr>
            <p:cNvPr id="21" name="Düz Bağlayıcı 20">
              <a:extLst>
                <a:ext uri="{FF2B5EF4-FFF2-40B4-BE49-F238E27FC236}">
                  <a16:creationId xmlns:a16="http://schemas.microsoft.com/office/drawing/2014/main" id="{30FA9D46-1E28-7469-212A-E82C242ABAA6}"/>
                </a:ext>
              </a:extLst>
            </p:cNvPr>
            <p:cNvCxnSpPr>
              <a:cxnSpLocks/>
            </p:cNvCxnSpPr>
            <p:nvPr/>
          </p:nvCxnSpPr>
          <p:spPr>
            <a:xfrm>
              <a:off x="13276636" y="900135"/>
              <a:ext cx="39424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7403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1.85185E-6 L -0.73477 0.00116 " pathEditMode="relative" rAng="0" ptsTypes="AA">
                                      <p:cBhvr>
                                        <p:cTn id="6" dur="2000" fill="hold"/>
                                        <p:tgtEl>
                                          <p:spTgt spid="19"/>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2">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5" name="Picture 83">
            <a:extLst>
              <a:ext uri="{FF2B5EF4-FFF2-40B4-BE49-F238E27FC236}">
                <a16:creationId xmlns:a16="http://schemas.microsoft.com/office/drawing/2014/main" id="{30AC2A9B-2CF2-F49F-48DD-CC78F5CACA4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1574" t="445" r="44612" b="-445"/>
          <a:stretch/>
        </p:blipFill>
        <p:spPr>
          <a:xfrm rot="4858429">
            <a:off x="-197541" y="4481978"/>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a:extLst>
              <a:ext uri="{FF2B5EF4-FFF2-40B4-BE49-F238E27FC236}">
                <a16:creationId xmlns:a16="http://schemas.microsoft.com/office/drawing/2014/main" id="{092C7277-573F-845B-8EE3-939327B28ECB}"/>
              </a:ext>
            </a:extLst>
          </p:cNvPr>
          <p:cNvPicPr>
            <a:picLocks noChangeAspect="1"/>
          </p:cNvPicPr>
          <p:nvPr/>
        </p:nvPicPr>
        <p:blipFill>
          <a:blip r:embed="rId5">
            <a:extLst>
              <a:ext uri="{28A0092B-C50C-407E-A947-70E740481C1C}">
                <a14:useLocalDpi xmlns:a14="http://schemas.microsoft.com/office/drawing/2010/main" val="0"/>
              </a:ext>
            </a:extLst>
          </a:blip>
          <a:srcRect l="32699" r="32699"/>
          <a:stretch/>
        </p:blipFill>
        <p:spPr>
          <a:xfrm rot="7558812">
            <a:off x="-2076864" y="4163446"/>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a:extLst>
              <a:ext uri="{FF2B5EF4-FFF2-40B4-BE49-F238E27FC236}">
                <a16:creationId xmlns:a16="http://schemas.microsoft.com/office/drawing/2014/main" id="{B2C9438A-6FE4-14A2-9510-737454CB5F10}"/>
              </a:ext>
            </a:extLst>
          </p:cNvPr>
          <p:cNvPicPr>
            <a:picLocks noChangeAspect="1"/>
          </p:cNvPicPr>
          <p:nvPr/>
        </p:nvPicPr>
        <p:blipFill rotWithShape="1">
          <a:blip r:embed="rId6">
            <a:extLst>
              <a:ext uri="{28A0092B-C50C-407E-A947-70E740481C1C}">
                <a14:useLocalDpi xmlns:a14="http://schemas.microsoft.com/office/drawing/2010/main" val="0"/>
              </a:ext>
            </a:extLst>
          </a:blip>
          <a:srcRect l="19487" t="-300" r="38757" b="940"/>
          <a:stretch/>
        </p:blipFill>
        <p:spPr>
          <a:xfrm rot="10258812">
            <a:off x="-3013148" y="2437802"/>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a:extLst>
              <a:ext uri="{FF2B5EF4-FFF2-40B4-BE49-F238E27FC236}">
                <a16:creationId xmlns:a16="http://schemas.microsoft.com/office/drawing/2014/main" id="{29EB4705-3526-56EE-18E0-4F4869A308E4}"/>
              </a:ext>
            </a:extLst>
          </p:cNvPr>
          <p:cNvPicPr>
            <a:picLocks noChangeAspect="1"/>
          </p:cNvPicPr>
          <p:nvPr/>
        </p:nvPicPr>
        <p:blipFill rotWithShape="1">
          <a:blip r:embed="rId7">
            <a:extLst>
              <a:ext uri="{28A0092B-C50C-407E-A947-70E740481C1C}">
                <a14:useLocalDpi xmlns:a14="http://schemas.microsoft.com/office/drawing/2010/main" val="0"/>
              </a:ext>
            </a:extLst>
          </a:blip>
          <a:srcRect l="14379" t="-961" r="50209" b="961"/>
          <a:stretch/>
        </p:blipFill>
        <p:spPr>
          <a:xfrm rot="13858812">
            <a:off x="-2245005" y="717906"/>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a:extLst>
              <a:ext uri="{FF2B5EF4-FFF2-40B4-BE49-F238E27FC236}">
                <a16:creationId xmlns:a16="http://schemas.microsoft.com/office/drawing/2014/main" id="{D8E0DEF8-74CB-C08A-FEF3-1F49DAB22804}"/>
              </a:ext>
            </a:extLst>
          </p:cNvPr>
          <p:cNvPicPr>
            <a:picLocks noChangeAspect="1"/>
          </p:cNvPicPr>
          <p:nvPr/>
        </p:nvPicPr>
        <p:blipFill>
          <a:blip r:embed="rId8">
            <a:extLst>
              <a:ext uri="{28A0092B-C50C-407E-A947-70E740481C1C}">
                <a14:useLocalDpi xmlns:a14="http://schemas.microsoft.com/office/drawing/2010/main" val="0"/>
              </a:ext>
            </a:extLst>
          </a:blip>
          <a:srcRect t="4077" b="4077"/>
          <a:stretch/>
        </p:blipFill>
        <p:spPr>
          <a:xfrm rot="16558812">
            <a:off x="-392134" y="213499"/>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a:extLst>
              <a:ext uri="{FF2B5EF4-FFF2-40B4-BE49-F238E27FC236}">
                <a16:creationId xmlns:a16="http://schemas.microsoft.com/office/drawing/2014/main" id="{3356B3E6-2A12-275E-820D-B7C27B4D74AE}"/>
              </a:ext>
            </a:extLst>
          </p:cNvPr>
          <p:cNvPicPr>
            <a:picLocks noChangeAspect="1"/>
          </p:cNvPicPr>
          <p:nvPr/>
        </p:nvPicPr>
        <p:blipFill rotWithShape="1">
          <a:blip r:embed="rId9">
            <a:extLst>
              <a:ext uri="{28A0092B-C50C-407E-A947-70E740481C1C}">
                <a14:useLocalDpi xmlns:a14="http://schemas.microsoft.com/office/drawing/2010/main" val="0"/>
              </a:ext>
            </a:extLst>
          </a:blip>
          <a:srcRect l="46294" t="857" r="17422" b="-857"/>
          <a:stretch/>
        </p:blipFill>
        <p:spPr>
          <a:xfrm rot="20158812">
            <a:off x="1713326" y="62979"/>
            <a:ext cx="2024474" cy="371881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a:extLst>
              <a:ext uri="{FF2B5EF4-FFF2-40B4-BE49-F238E27FC236}">
                <a16:creationId xmlns:a16="http://schemas.microsoft.com/office/drawing/2014/main" id="{94FB970D-AC38-2201-8C26-8C6A0F76B539}"/>
              </a:ext>
            </a:extLst>
          </p:cNvPr>
          <p:cNvPicPr>
            <a:picLocks noChangeAspect="1"/>
          </p:cNvPicPr>
          <p:nvPr/>
        </p:nvPicPr>
        <p:blipFill>
          <a:blip r:embed="rId10">
            <a:extLst>
              <a:ext uri="{28A0092B-C50C-407E-A947-70E740481C1C}">
                <a14:useLocalDpi xmlns:a14="http://schemas.microsoft.com/office/drawing/2010/main" val="0"/>
              </a:ext>
            </a:extLst>
          </a:blip>
          <a:srcRect l="3653" r="3653"/>
          <a:stretch/>
        </p:blipFill>
        <p:spPr>
          <a:xfrm rot="2166327">
            <a:off x="1173329" y="3176596"/>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8" name="Grup 17">
            <a:extLst>
              <a:ext uri="{FF2B5EF4-FFF2-40B4-BE49-F238E27FC236}">
                <a16:creationId xmlns:a16="http://schemas.microsoft.com/office/drawing/2014/main" id="{1B12CB84-FF98-9373-4183-C221396C69C7}"/>
              </a:ext>
            </a:extLst>
          </p:cNvPr>
          <p:cNvGrpSpPr/>
          <p:nvPr/>
        </p:nvGrpSpPr>
        <p:grpSpPr>
          <a:xfrm>
            <a:off x="13230492" y="17944"/>
            <a:ext cx="3804247" cy="882191"/>
            <a:chOff x="13230492" y="17944"/>
            <a:chExt cx="3804247" cy="882191"/>
          </a:xfrm>
        </p:grpSpPr>
        <p:sp>
          <p:nvSpPr>
            <p:cNvPr id="19" name="TextBox 1">
              <a:extLst>
                <a:ext uri="{FF2B5EF4-FFF2-40B4-BE49-F238E27FC236}">
                  <a16:creationId xmlns:a16="http://schemas.microsoft.com/office/drawing/2014/main" id="{8795B2E0-8A73-B5DB-7AFD-B593D3E59122}"/>
                </a:ext>
              </a:extLst>
            </p:cNvPr>
            <p:cNvSpPr txBox="1"/>
            <p:nvPr/>
          </p:nvSpPr>
          <p:spPr>
            <a:xfrm>
              <a:off x="13230492" y="17944"/>
              <a:ext cx="3804247"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Demo Time</a:t>
              </a:r>
            </a:p>
          </p:txBody>
        </p:sp>
        <p:cxnSp>
          <p:nvCxnSpPr>
            <p:cNvPr id="20" name="Düz Bağlayıcı 19">
              <a:extLst>
                <a:ext uri="{FF2B5EF4-FFF2-40B4-BE49-F238E27FC236}">
                  <a16:creationId xmlns:a16="http://schemas.microsoft.com/office/drawing/2014/main" id="{C76585F3-93CD-B1FC-2082-11951F836D4B}"/>
                </a:ext>
              </a:extLst>
            </p:cNvPr>
            <p:cNvCxnSpPr>
              <a:cxnSpLocks/>
            </p:cNvCxnSpPr>
            <p:nvPr/>
          </p:nvCxnSpPr>
          <p:spPr>
            <a:xfrm>
              <a:off x="13276636" y="900135"/>
              <a:ext cx="375810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29956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1.85185E-6 L -0.73477 0.00116 " pathEditMode="relative" rAng="0" ptsTypes="AA">
                                      <p:cBhvr>
                                        <p:cTn id="6" dur="2000" fill="hold"/>
                                        <p:tgtEl>
                                          <p:spTgt spid="18"/>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3">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5" name="Picture 83">
            <a:extLst>
              <a:ext uri="{FF2B5EF4-FFF2-40B4-BE49-F238E27FC236}">
                <a16:creationId xmlns:a16="http://schemas.microsoft.com/office/drawing/2014/main" id="{E6B81059-5259-5A58-574E-C7663B4AF2A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7799341">
            <a:off x="-2015950" y="4281308"/>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a:extLst>
              <a:ext uri="{FF2B5EF4-FFF2-40B4-BE49-F238E27FC236}">
                <a16:creationId xmlns:a16="http://schemas.microsoft.com/office/drawing/2014/main" id="{7A5130A8-2274-D0AD-2927-F5327B50C52F}"/>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10499724">
            <a:off x="-2998260" y="2617478"/>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a:extLst>
              <a:ext uri="{FF2B5EF4-FFF2-40B4-BE49-F238E27FC236}">
                <a16:creationId xmlns:a16="http://schemas.microsoft.com/office/drawing/2014/main" id="{C97D296D-0C4E-5DBC-B3FB-6DB5ABBA1FED}"/>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13199724">
            <a:off x="-2319476" y="815163"/>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a:extLst>
              <a:ext uri="{FF2B5EF4-FFF2-40B4-BE49-F238E27FC236}">
                <a16:creationId xmlns:a16="http://schemas.microsoft.com/office/drawing/2014/main" id="{FAFB3AF8-B630-A34F-7E55-77203B4DFE0D}"/>
              </a:ext>
            </a:extLst>
          </p:cNvPr>
          <p:cNvPicPr>
            <a:picLocks noChangeAspect="1"/>
          </p:cNvPicPr>
          <p:nvPr/>
        </p:nvPicPr>
        <p:blipFill rotWithShape="1">
          <a:blip r:embed="rId8">
            <a:extLst>
              <a:ext uri="{28A0092B-C50C-407E-A947-70E740481C1C}">
                <a14:useLocalDpi xmlns:a14="http://schemas.microsoft.com/office/drawing/2010/main" val="0"/>
              </a:ext>
            </a:extLst>
          </a:blip>
          <a:srcRect l="14379" t="-961" r="50209" b="961"/>
          <a:stretch/>
        </p:blipFill>
        <p:spPr>
          <a:xfrm rot="16799724">
            <a:off x="-511672" y="241382"/>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a:extLst>
              <a:ext uri="{FF2B5EF4-FFF2-40B4-BE49-F238E27FC236}">
                <a16:creationId xmlns:a16="http://schemas.microsoft.com/office/drawing/2014/main" id="{2A5B9286-323C-94FA-B249-B418F45A7AD9}"/>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19499724">
            <a:off x="1628903" y="151635"/>
            <a:ext cx="1912436" cy="3513014"/>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a:extLst>
              <a:ext uri="{FF2B5EF4-FFF2-40B4-BE49-F238E27FC236}">
                <a16:creationId xmlns:a16="http://schemas.microsoft.com/office/drawing/2014/main" id="{A5D70C21-FE36-8A1D-5ED6-58ED9E283DA3}"/>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1499724">
            <a:off x="1244553" y="3186737"/>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a:extLst>
              <a:ext uri="{FF2B5EF4-FFF2-40B4-BE49-F238E27FC236}">
                <a16:creationId xmlns:a16="http://schemas.microsoft.com/office/drawing/2014/main" id="{3864CEB2-A6E6-8113-ADC3-D6B9A1048FA2}"/>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5107239">
            <a:off x="-133238" y="4508168"/>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7" name="Grup 16">
            <a:extLst>
              <a:ext uri="{FF2B5EF4-FFF2-40B4-BE49-F238E27FC236}">
                <a16:creationId xmlns:a16="http://schemas.microsoft.com/office/drawing/2014/main" id="{B961C7DB-9C12-C30F-3934-4A78E0DCABE9}"/>
              </a:ext>
            </a:extLst>
          </p:cNvPr>
          <p:cNvGrpSpPr/>
          <p:nvPr/>
        </p:nvGrpSpPr>
        <p:grpSpPr>
          <a:xfrm>
            <a:off x="13230492" y="17944"/>
            <a:ext cx="3988592" cy="882191"/>
            <a:chOff x="13230492" y="17944"/>
            <a:chExt cx="3988592" cy="882191"/>
          </a:xfrm>
        </p:grpSpPr>
        <p:sp>
          <p:nvSpPr>
            <p:cNvPr id="18" name="TextBox 1">
              <a:extLst>
                <a:ext uri="{FF2B5EF4-FFF2-40B4-BE49-F238E27FC236}">
                  <a16:creationId xmlns:a16="http://schemas.microsoft.com/office/drawing/2014/main" id="{95E79C6A-9837-1C38-882D-A727441CAF01}"/>
                </a:ext>
              </a:extLst>
            </p:cNvPr>
            <p:cNvSpPr txBox="1"/>
            <p:nvPr/>
          </p:nvSpPr>
          <p:spPr>
            <a:xfrm>
              <a:off x="13230492" y="17944"/>
              <a:ext cx="3066865"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results</a:t>
              </a:r>
            </a:p>
          </p:txBody>
        </p:sp>
        <p:cxnSp>
          <p:nvCxnSpPr>
            <p:cNvPr id="19" name="Düz Bağlayıcı 18">
              <a:extLst>
                <a:ext uri="{FF2B5EF4-FFF2-40B4-BE49-F238E27FC236}">
                  <a16:creationId xmlns:a16="http://schemas.microsoft.com/office/drawing/2014/main" id="{1D992341-7AB6-984E-5A12-DF65078ABADA}"/>
                </a:ext>
              </a:extLst>
            </p:cNvPr>
            <p:cNvCxnSpPr>
              <a:cxnSpLocks/>
            </p:cNvCxnSpPr>
            <p:nvPr/>
          </p:nvCxnSpPr>
          <p:spPr>
            <a:xfrm>
              <a:off x="13276636" y="900135"/>
              <a:ext cx="39424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5811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1.85185E-6 L -0.73477 0.00116 " pathEditMode="relative" rAng="0" ptsTypes="AA">
                                      <p:cBhvr>
                                        <p:cTn id="6" dur="2000" fill="hold"/>
                                        <p:tgtEl>
                                          <p:spTgt spid="17"/>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E09B09-52C8-9BD9-7273-B315D4B35FC4}"/>
              </a:ext>
            </a:extLst>
          </p:cNvPr>
          <p:cNvSpPr>
            <a:spLocks noGrp="1"/>
          </p:cNvSpPr>
          <p:nvPr>
            <p:ph type="title"/>
          </p:nvPr>
        </p:nvSpPr>
        <p:spPr/>
        <p:txBody>
          <a:bodyPr/>
          <a:lstStyle/>
          <a:p>
            <a:endParaRPr lang="en-US" dirty="0"/>
          </a:p>
        </p:txBody>
      </p:sp>
      <p:sp>
        <p:nvSpPr>
          <p:cNvPr id="4" name="Rectangle 1">
            <a:extLst>
              <a:ext uri="{FF2B5EF4-FFF2-40B4-BE49-F238E27FC236}">
                <a16:creationId xmlns:a16="http://schemas.microsoft.com/office/drawing/2014/main" id="{D5EAB580-CFF4-1DA0-4ACB-50D929786F03}"/>
              </a:ext>
            </a:extLst>
          </p:cNvPr>
          <p:cNvSpPr>
            <a:spLocks noChangeArrowheads="1"/>
          </p:cNvSpPr>
          <p:nvPr/>
        </p:nvSpPr>
        <p:spPr bwMode="auto">
          <a:xfrm>
            <a:off x="1036320" y="2042420"/>
            <a:ext cx="10515600" cy="40216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eaLnBrk="0" fontAlgn="base" hangingPunct="0">
              <a:spcBef>
                <a:spcPct val="0"/>
              </a:spcBef>
              <a:spcAft>
                <a:spcPct val="0"/>
              </a:spcAft>
            </a:pPr>
            <a:r>
              <a:rPr kumimoji="0" lang="en-US" altLang="en-US" sz="2100" b="0" i="0" u="none" strike="noStrike" cap="none" normalizeH="0" baseline="0" dirty="0">
                <a:ln>
                  <a:noFill/>
                </a:ln>
                <a:solidFill>
                  <a:srgbClr val="202124"/>
                </a:solidFill>
                <a:effectLst/>
                <a:highlight>
                  <a:srgbClr val="FFFF00"/>
                </a:highlight>
                <a:latin typeface="Couture" panose="020B0604020202020204" charset="0"/>
              </a:rPr>
              <a:t>Which models did we use? What we did, we tried to delete little interests column. Normalization(</a:t>
            </a:r>
            <a:r>
              <a:rPr lang="en-US" sz="2400" b="0" dirty="0" err="1">
                <a:solidFill>
                  <a:srgbClr val="4EC9B0"/>
                </a:solidFill>
                <a:effectLst/>
                <a:latin typeface="Couture" panose="020B0604020202020204" charset="0"/>
              </a:rPr>
              <a:t>PowerTransformer</a:t>
            </a:r>
            <a:r>
              <a:rPr lang="en-US" sz="2400" b="0" dirty="0">
                <a:solidFill>
                  <a:srgbClr val="D4D4D4"/>
                </a:solidFill>
                <a:effectLst/>
                <a:latin typeface="Couture" panose="020B0604020202020204" charset="0"/>
              </a:rPr>
              <a:t>(</a:t>
            </a:r>
            <a:r>
              <a:rPr lang="en-US" sz="2400" b="0" dirty="0">
                <a:solidFill>
                  <a:srgbClr val="9CDCFE"/>
                </a:solidFill>
                <a:effectLst/>
                <a:latin typeface="Couture" panose="020B0604020202020204" charset="0"/>
              </a:rPr>
              <a:t>method</a:t>
            </a:r>
            <a:r>
              <a:rPr lang="en-US" sz="2400" b="0" dirty="0">
                <a:solidFill>
                  <a:srgbClr val="D4D4D4"/>
                </a:solidFill>
                <a:effectLst/>
                <a:latin typeface="Couture" panose="020B0604020202020204" charset="0"/>
              </a:rPr>
              <a:t>=</a:t>
            </a:r>
            <a:r>
              <a:rPr lang="en-US" sz="2400" b="0" dirty="0">
                <a:solidFill>
                  <a:srgbClr val="CE9178"/>
                </a:solidFill>
                <a:effectLst/>
                <a:latin typeface="Couture" panose="020B0604020202020204" charset="0"/>
              </a:rPr>
              <a:t>'yeo-</a:t>
            </a:r>
            <a:r>
              <a:rPr lang="en-US" sz="2400" b="0" dirty="0" err="1">
                <a:solidFill>
                  <a:srgbClr val="CE9178"/>
                </a:solidFill>
                <a:effectLst/>
                <a:latin typeface="Couture" panose="020B0604020202020204" charset="0"/>
              </a:rPr>
              <a:t>johnson</a:t>
            </a:r>
            <a:r>
              <a:rPr lang="en-US" sz="2400" b="0" dirty="0">
                <a:solidFill>
                  <a:srgbClr val="CE9178"/>
                </a:solidFill>
                <a:effectLst/>
                <a:latin typeface="Couture" panose="020B0604020202020204" charset="0"/>
              </a:rPr>
              <a:t>'</a:t>
            </a:r>
            <a:r>
              <a:rPr lang="en-US" sz="2400" b="0" dirty="0">
                <a:solidFill>
                  <a:srgbClr val="D4D4D4"/>
                </a:solidFill>
                <a:effectLst/>
                <a:latin typeface="Couture" panose="020B0604020202020204" charset="0"/>
              </a:rPr>
              <a:t>, </a:t>
            </a:r>
            <a:r>
              <a:rPr lang="en-US" sz="2400" b="0" dirty="0">
                <a:solidFill>
                  <a:srgbClr val="9CDCFE"/>
                </a:solidFill>
                <a:effectLst/>
                <a:latin typeface="Couture" panose="020B0604020202020204" charset="0"/>
              </a:rPr>
              <a:t>standardize</a:t>
            </a:r>
            <a:r>
              <a:rPr lang="en-US" sz="2400" b="0" dirty="0">
                <a:solidFill>
                  <a:srgbClr val="D4D4D4"/>
                </a:solidFill>
                <a:effectLst/>
                <a:latin typeface="Couture" panose="020B0604020202020204" charset="0"/>
              </a:rPr>
              <a:t>=</a:t>
            </a:r>
            <a:r>
              <a:rPr lang="en-US" sz="2400" b="0" dirty="0">
                <a:solidFill>
                  <a:srgbClr val="569CD6"/>
                </a:solidFill>
                <a:effectLst/>
                <a:latin typeface="Couture" panose="020B0604020202020204" charset="0"/>
              </a:rPr>
              <a:t>True</a:t>
            </a:r>
            <a:r>
              <a:rPr lang="en-US" sz="2400" b="0" dirty="0">
                <a:solidFill>
                  <a:srgbClr val="D4D4D4"/>
                </a:solidFill>
                <a:effectLst/>
                <a:latin typeface="Couture" panose="020B0604020202020204" charset="0"/>
              </a:rPr>
              <a:t>)</a:t>
            </a:r>
            <a:r>
              <a:rPr kumimoji="0" lang="en-US" altLang="en-US" sz="2100" b="0" i="0" u="none" strike="noStrike" cap="none" normalizeH="0" baseline="0" dirty="0">
                <a:ln>
                  <a:noFill/>
                </a:ln>
                <a:solidFill>
                  <a:srgbClr val="202124"/>
                </a:solidFill>
                <a:effectLst/>
                <a:highlight>
                  <a:srgbClr val="FFFF00"/>
                </a:highlight>
                <a:latin typeface="Couture" panose="020B0604020202020204" charset="0"/>
              </a:rPr>
              <a:t>). Let us briefly explain how the winning model works.</a:t>
            </a:r>
            <a:r>
              <a:rPr kumimoji="0" lang="en-US" altLang="en-US" sz="800" b="0" i="0" u="none" strike="noStrike" cap="none" normalizeH="0" baseline="0" dirty="0">
                <a:ln>
                  <a:noFill/>
                </a:ln>
                <a:solidFill>
                  <a:schemeClr val="tx1"/>
                </a:solidFill>
                <a:effectLst/>
                <a:highlight>
                  <a:srgbClr val="FFFF00"/>
                </a:highlight>
                <a:latin typeface="Couture" panose="020B060402020202020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00" dirty="0">
              <a:highlight>
                <a:srgbClr val="FFFF00"/>
              </a:highlight>
              <a:latin typeface="Coutur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highlight>
                <a:srgbClr val="FFFF00"/>
              </a:highlight>
              <a:latin typeface="Coutur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100" b="0" i="0" u="none" strike="noStrike" kern="1200" cap="none" spc="0" normalizeH="0" baseline="0" noProof="0" dirty="0">
                <a:ln>
                  <a:noFill/>
                </a:ln>
                <a:solidFill>
                  <a:srgbClr val="202124"/>
                </a:solidFill>
                <a:effectLst/>
                <a:highlight>
                  <a:srgbClr val="FFFF00"/>
                </a:highlight>
                <a:uLnTx/>
                <a:uFillTx/>
                <a:latin typeface="Couture" panose="020B0604020202020204" charset="0"/>
              </a:rPr>
              <a:t>We used the scrum method slack </a:t>
            </a:r>
            <a:r>
              <a:rPr kumimoji="0" lang="en-US" altLang="en-US" sz="2100" b="0" i="0" u="none" strike="noStrike" kern="1200" cap="none" spc="0" normalizeH="0" baseline="0" noProof="0" dirty="0" err="1">
                <a:ln>
                  <a:noFill/>
                </a:ln>
                <a:solidFill>
                  <a:srgbClr val="202124"/>
                </a:solidFill>
                <a:effectLst/>
                <a:highlight>
                  <a:srgbClr val="FFFF00"/>
                </a:highlight>
                <a:uLnTx/>
                <a:uFillTx/>
                <a:latin typeface="Couture" panose="020B0604020202020204" charset="0"/>
              </a:rPr>
              <a:t>github</a:t>
            </a:r>
            <a:r>
              <a:rPr kumimoji="0" lang="en-US" altLang="en-US" sz="2100" b="0" i="0" u="none" strike="noStrike" kern="1200" cap="none" spc="0" normalizeH="0" baseline="0" noProof="0" dirty="0">
                <a:ln>
                  <a:noFill/>
                </a:ln>
                <a:solidFill>
                  <a:srgbClr val="202124"/>
                </a:solidFill>
                <a:effectLst/>
                <a:highlight>
                  <a:srgbClr val="FFFF00"/>
                </a:highlight>
                <a:uLnTx/>
                <a:uFillTx/>
                <a:latin typeface="Couture" panose="020B0604020202020204" charset="0"/>
              </a:rPr>
              <a:t> made daily google Meet. We are working on article improvements.</a:t>
            </a:r>
            <a:r>
              <a:rPr kumimoji="0" lang="en-US" altLang="en-US" sz="800" b="0" i="0" u="none" strike="noStrike" kern="1200" cap="none" spc="0" normalizeH="0" baseline="0" noProof="0" dirty="0">
                <a:ln>
                  <a:noFill/>
                </a:ln>
                <a:solidFill>
                  <a:prstClr val="black"/>
                </a:solidFill>
                <a:effectLst/>
                <a:highlight>
                  <a:srgbClr val="FFFF00"/>
                </a:highlight>
                <a:uLnTx/>
                <a:uFillTx/>
                <a:latin typeface="Couture" panose="020B060402020202020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en-US" sz="800" dirty="0">
              <a:solidFill>
                <a:prstClr val="black"/>
              </a:solidFill>
              <a:highlight>
                <a:srgbClr val="FFFF00"/>
              </a:highlight>
              <a:latin typeface="Coutur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highlight>
                <a:srgbClr val="FFFF00"/>
              </a:highlight>
              <a:uLnTx/>
              <a:uFillTx/>
              <a:latin typeface="Coutur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100" b="0" i="0" u="none" strike="noStrike" kern="1200" cap="none" spc="0" normalizeH="0" baseline="0" noProof="0" dirty="0">
                <a:ln>
                  <a:noFill/>
                </a:ln>
                <a:solidFill>
                  <a:srgbClr val="202124"/>
                </a:solidFill>
                <a:effectLst/>
                <a:highlight>
                  <a:srgbClr val="FFFF00"/>
                </a:highlight>
                <a:uLnTx/>
                <a:uFillTx/>
                <a:latin typeface="Couture" panose="020B0604020202020204" charset="0"/>
              </a:rPr>
              <a:t>When estimating demo credit score, credit score I may not be determined more than once. 10 </a:t>
            </a:r>
            <a:r>
              <a:rPr kumimoji="0" lang="en-US" altLang="en-US" sz="2100" b="0" i="0" u="none" strike="noStrike" kern="1200" cap="none" spc="0" normalizeH="0" baseline="0" noProof="0" dirty="0" err="1">
                <a:ln>
                  <a:noFill/>
                </a:ln>
                <a:solidFill>
                  <a:srgbClr val="202124"/>
                </a:solidFill>
                <a:effectLst/>
                <a:highlight>
                  <a:srgbClr val="FFFF00"/>
                </a:highlight>
                <a:uLnTx/>
                <a:uFillTx/>
                <a:latin typeface="Couture" panose="020B0604020202020204" charset="0"/>
              </a:rPr>
              <a:t>scipt</a:t>
            </a:r>
            <a:r>
              <a:rPr kumimoji="0" lang="en-US" altLang="en-US" sz="2100" b="0" i="0" u="none" strike="noStrike" kern="1200" cap="none" spc="0" normalizeH="0" baseline="0" noProof="0" dirty="0">
                <a:ln>
                  <a:noFill/>
                </a:ln>
                <a:solidFill>
                  <a:srgbClr val="202124"/>
                </a:solidFill>
                <a:effectLst/>
                <a:highlight>
                  <a:srgbClr val="FFFF00"/>
                </a:highlight>
                <a:uLnTx/>
                <a:uFillTx/>
                <a:latin typeface="Couture" panose="020B0604020202020204" charset="0"/>
              </a:rPr>
              <a:t> can be estimated randomly</a:t>
            </a:r>
            <a:r>
              <a:rPr kumimoji="0" lang="en-US" altLang="en-US" sz="800" b="0" i="0" u="none" strike="noStrike" kern="1200" cap="none" spc="0" normalizeH="0" baseline="0" noProof="0" dirty="0">
                <a:ln>
                  <a:noFill/>
                </a:ln>
                <a:solidFill>
                  <a:prstClr val="black"/>
                </a:solidFill>
                <a:effectLst/>
                <a:highlight>
                  <a:srgbClr val="FFFF00"/>
                </a:highlight>
                <a:uLnTx/>
                <a:uFillTx/>
                <a:latin typeface="Couture" panose="020B0604020202020204" charset="0"/>
              </a:rPr>
              <a:t> </a:t>
            </a:r>
            <a:endParaRPr kumimoji="0" lang="en-US" altLang="en-US" sz="1800" b="0" i="0" u="none" strike="noStrike" kern="1200" cap="none" spc="0" normalizeH="0" baseline="0" noProof="0" dirty="0">
              <a:ln>
                <a:noFill/>
              </a:ln>
              <a:solidFill>
                <a:prstClr val="black"/>
              </a:solidFill>
              <a:effectLst/>
              <a:highlight>
                <a:srgbClr val="FFFF00"/>
              </a:highlight>
              <a:uLnTx/>
              <a:uFillTx/>
              <a:latin typeface="Coutur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00" dirty="0">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highlight>
                <a:srgbClr val="FFFF00"/>
              </a:highlight>
              <a:latin typeface="Arial" panose="020B0604020202020204" pitchFamily="34" charset="0"/>
            </a:endParaRPr>
          </a:p>
        </p:txBody>
      </p:sp>
    </p:spTree>
    <p:extLst>
      <p:ext uri="{BB962C8B-B14F-4D97-AF65-F5344CB8AC3E}">
        <p14:creationId xmlns:p14="http://schemas.microsoft.com/office/powerpoint/2010/main" val="392709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1429A972-5DD3-8482-6F3C-D9F455570784}"/>
              </a:ext>
            </a:extLst>
          </p:cNvPr>
          <p:cNvCxnSpPr>
            <a:cxnSpLocks/>
          </p:cNvCxnSpPr>
          <p:nvPr/>
        </p:nvCxnSpPr>
        <p:spPr>
          <a:xfrm>
            <a:off x="12902586" y="3890380"/>
            <a:ext cx="11203700" cy="0"/>
          </a:xfrm>
          <a:prstGeom prst="line">
            <a:avLst/>
          </a:prstGeom>
          <a:ln w="263525">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D9AFE36-0C34-6F7C-8CC4-1A3CA53614E7}"/>
              </a:ext>
            </a:extLst>
          </p:cNvPr>
          <p:cNvSpPr txBox="1"/>
          <p:nvPr/>
        </p:nvSpPr>
        <p:spPr>
          <a:xfrm>
            <a:off x="13760331" y="1342034"/>
            <a:ext cx="8542723" cy="264687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0" i="0" u="none" strike="noStrike" kern="1200" cap="none" spc="0" normalizeH="0" baseline="0" noProof="0" dirty="0">
                <a:ln>
                  <a:noFill/>
                </a:ln>
                <a:solidFill>
                  <a:prstClr val="white"/>
                </a:solidFill>
                <a:effectLst/>
                <a:uLnTx/>
                <a:uFillTx/>
                <a:latin typeface="Couture" panose="020B0804020202020204" pitchFamily="34" charset="0"/>
                <a:ea typeface="+mn-ea"/>
                <a:cs typeface="+mn-cs"/>
              </a:rPr>
              <a:t>march</a:t>
            </a:r>
          </a:p>
        </p:txBody>
      </p:sp>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2">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sp>
        <p:nvSpPr>
          <p:cNvPr id="13" name="TextBox 1">
            <a:extLst>
              <a:ext uri="{FF2B5EF4-FFF2-40B4-BE49-F238E27FC236}">
                <a16:creationId xmlns:a16="http://schemas.microsoft.com/office/drawing/2014/main" id="{FD6461E2-5273-1F66-8BDC-0A576BDB3531}"/>
              </a:ext>
            </a:extLst>
          </p:cNvPr>
          <p:cNvSpPr txBox="1"/>
          <p:nvPr/>
        </p:nvSpPr>
        <p:spPr>
          <a:xfrm>
            <a:off x="3336214" y="17944"/>
            <a:ext cx="5416868"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Team members</a:t>
            </a:r>
          </a:p>
        </p:txBody>
      </p:sp>
      <p:cxnSp>
        <p:nvCxnSpPr>
          <p:cNvPr id="15" name="Düz Bağlayıcı 14">
            <a:extLst>
              <a:ext uri="{FF2B5EF4-FFF2-40B4-BE49-F238E27FC236}">
                <a16:creationId xmlns:a16="http://schemas.microsoft.com/office/drawing/2014/main" id="{5CD7B5AB-11AC-A19F-83BC-320C89B12B02}"/>
              </a:ext>
            </a:extLst>
          </p:cNvPr>
          <p:cNvCxnSpPr>
            <a:cxnSpLocks/>
          </p:cNvCxnSpPr>
          <p:nvPr/>
        </p:nvCxnSpPr>
        <p:spPr>
          <a:xfrm>
            <a:off x="3382358" y="900135"/>
            <a:ext cx="567495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up 32">
            <a:extLst>
              <a:ext uri="{FF2B5EF4-FFF2-40B4-BE49-F238E27FC236}">
                <a16:creationId xmlns:a16="http://schemas.microsoft.com/office/drawing/2014/main" id="{162EFEFF-BFA5-3EF3-F34B-B1AE1E6B5006}"/>
              </a:ext>
            </a:extLst>
          </p:cNvPr>
          <p:cNvGrpSpPr/>
          <p:nvPr/>
        </p:nvGrpSpPr>
        <p:grpSpPr>
          <a:xfrm>
            <a:off x="3431847" y="1336307"/>
            <a:ext cx="1897753" cy="2579352"/>
            <a:chOff x="3431847" y="1641140"/>
            <a:chExt cx="1897753" cy="2579352"/>
          </a:xfrm>
        </p:grpSpPr>
        <p:pic>
          <p:nvPicPr>
            <p:cNvPr id="24" name="Resim 23" descr="kişi, şahıs, duvar, ayakta durma içeren bir resim&#10;&#10;Açıklama otomatik olarak oluşturuldu">
              <a:extLst>
                <a:ext uri="{FF2B5EF4-FFF2-40B4-BE49-F238E27FC236}">
                  <a16:creationId xmlns:a16="http://schemas.microsoft.com/office/drawing/2014/main" id="{83253485-7462-0C01-0EE5-6310D1758E33}"/>
                </a:ext>
              </a:extLst>
            </p:cNvPr>
            <p:cNvPicPr>
              <a:picLocks noChangeAspect="1"/>
            </p:cNvPicPr>
            <p:nvPr/>
          </p:nvPicPr>
          <p:blipFill rotWithShape="1">
            <a:blip r:embed="rId3">
              <a:extLst>
                <a:ext uri="{28A0092B-C50C-407E-A947-70E740481C1C}">
                  <a14:useLocalDpi xmlns:a14="http://schemas.microsoft.com/office/drawing/2010/main" val="0"/>
                </a:ext>
              </a:extLst>
            </a:blip>
            <a:srcRect l="34817" t="23188" r="31515" b="51561"/>
            <a:stretch/>
          </p:blipFill>
          <p:spPr>
            <a:xfrm>
              <a:off x="3514881" y="1641140"/>
              <a:ext cx="1731685" cy="1731685"/>
            </a:xfrm>
            <a:prstGeom prst="flowChartConnector">
              <a:avLst/>
            </a:prstGeom>
          </p:spPr>
        </p:pic>
        <p:sp>
          <p:nvSpPr>
            <p:cNvPr id="29" name="Metin kutusu 28">
              <a:extLst>
                <a:ext uri="{FF2B5EF4-FFF2-40B4-BE49-F238E27FC236}">
                  <a16:creationId xmlns:a16="http://schemas.microsoft.com/office/drawing/2014/main" id="{9AFA9074-2DC0-9DA8-9DAE-15633992D596}"/>
                </a:ext>
              </a:extLst>
            </p:cNvPr>
            <p:cNvSpPr txBox="1"/>
            <p:nvPr/>
          </p:nvSpPr>
          <p:spPr>
            <a:xfrm>
              <a:off x="3431847" y="3372824"/>
              <a:ext cx="1897753" cy="8476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outure" panose="020B0604020202020204" charset="0"/>
                  <a:ea typeface="+mn-ea"/>
                  <a:cs typeface="+mn-cs"/>
                </a:rPr>
                <a:t>Rumeysa</a:t>
              </a: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 </a:t>
              </a:r>
              <a:r>
                <a:rPr kumimoji="0" lang="en-US" sz="1800" b="0" i="0" u="none" strike="noStrike" kern="1200" cap="none" spc="0" normalizeH="0" baseline="0" noProof="0" dirty="0" err="1">
                  <a:ln>
                    <a:noFill/>
                  </a:ln>
                  <a:solidFill>
                    <a:prstClr val="white"/>
                  </a:solidFill>
                  <a:effectLst/>
                  <a:uLnTx/>
                  <a:uFillTx/>
                  <a:latin typeface="Couture" panose="020B0604020202020204" charset="0"/>
                  <a:ea typeface="+mn-ea"/>
                  <a:cs typeface="+mn-cs"/>
                </a:rPr>
                <a:t>yakar</a:t>
              </a:r>
              <a:endPar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grpSp>
      <p:grpSp>
        <p:nvGrpSpPr>
          <p:cNvPr id="35" name="Grup 34">
            <a:extLst>
              <a:ext uri="{FF2B5EF4-FFF2-40B4-BE49-F238E27FC236}">
                <a16:creationId xmlns:a16="http://schemas.microsoft.com/office/drawing/2014/main" id="{EB55286D-A01A-123D-5D9A-1559021EF234}"/>
              </a:ext>
            </a:extLst>
          </p:cNvPr>
          <p:cNvGrpSpPr/>
          <p:nvPr/>
        </p:nvGrpSpPr>
        <p:grpSpPr>
          <a:xfrm>
            <a:off x="9729930" y="1336307"/>
            <a:ext cx="1897753" cy="2579352"/>
            <a:chOff x="5329600" y="1641139"/>
            <a:chExt cx="1897753" cy="2579352"/>
          </a:xfrm>
        </p:grpSpPr>
        <p:pic>
          <p:nvPicPr>
            <p:cNvPr id="21" name="Resim 20" descr="duvar, kişi, şahıs, takım elbise, poz verme içeren bir resim&#10;&#10;Açıklama otomatik olarak oluşturuldu">
              <a:extLst>
                <a:ext uri="{FF2B5EF4-FFF2-40B4-BE49-F238E27FC236}">
                  <a16:creationId xmlns:a16="http://schemas.microsoft.com/office/drawing/2014/main" id="{89AC72B5-278F-FF81-6F8C-FA9C9C236603}"/>
                </a:ext>
              </a:extLst>
            </p:cNvPr>
            <p:cNvPicPr>
              <a:picLocks noChangeAspect="1"/>
            </p:cNvPicPr>
            <p:nvPr/>
          </p:nvPicPr>
          <p:blipFill rotWithShape="1">
            <a:blip r:embed="rId4">
              <a:extLst>
                <a:ext uri="{28A0092B-C50C-407E-A947-70E740481C1C}">
                  <a14:useLocalDpi xmlns:a14="http://schemas.microsoft.com/office/drawing/2010/main" val="0"/>
                </a:ext>
              </a:extLst>
            </a:blip>
            <a:srcRect l="17195" t="20007" r="28863" b="39537"/>
            <a:stretch/>
          </p:blipFill>
          <p:spPr>
            <a:xfrm>
              <a:off x="5412633" y="1641139"/>
              <a:ext cx="1731686" cy="1731686"/>
            </a:xfrm>
            <a:prstGeom prst="flowChartConnector">
              <a:avLst/>
            </a:prstGeom>
          </p:spPr>
        </p:pic>
        <p:sp>
          <p:nvSpPr>
            <p:cNvPr id="30" name="Metin kutusu 29">
              <a:extLst>
                <a:ext uri="{FF2B5EF4-FFF2-40B4-BE49-F238E27FC236}">
                  <a16:creationId xmlns:a16="http://schemas.microsoft.com/office/drawing/2014/main" id="{14318812-2A90-6DD8-C5AD-5DAD34F8E41E}"/>
                </a:ext>
              </a:extLst>
            </p:cNvPr>
            <p:cNvSpPr txBox="1"/>
            <p:nvPr/>
          </p:nvSpPr>
          <p:spPr>
            <a:xfrm>
              <a:off x="5329600" y="3372823"/>
              <a:ext cx="1897753" cy="8476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outure" panose="020B0604020202020204" charset="0"/>
                </a:rPr>
                <a:t>Sefa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sahan</a:t>
              </a:r>
            </a:p>
          </p:txBody>
        </p:sp>
      </p:grpSp>
      <p:grpSp>
        <p:nvGrpSpPr>
          <p:cNvPr id="34" name="Grup 33">
            <a:extLst>
              <a:ext uri="{FF2B5EF4-FFF2-40B4-BE49-F238E27FC236}">
                <a16:creationId xmlns:a16="http://schemas.microsoft.com/office/drawing/2014/main" id="{FCC120CA-8C2E-8931-3B93-44A2FEBBA298}"/>
              </a:ext>
            </a:extLst>
          </p:cNvPr>
          <p:cNvGrpSpPr/>
          <p:nvPr/>
        </p:nvGrpSpPr>
        <p:grpSpPr>
          <a:xfrm>
            <a:off x="5531208" y="1336307"/>
            <a:ext cx="1897753" cy="2579352"/>
            <a:chOff x="7218340" y="1641139"/>
            <a:chExt cx="1897753" cy="2579352"/>
          </a:xfrm>
        </p:grpSpPr>
        <p:sp>
          <p:nvSpPr>
            <p:cNvPr id="26" name="Akış Çizelgesi: Bağlayıcı 25">
              <a:extLst>
                <a:ext uri="{FF2B5EF4-FFF2-40B4-BE49-F238E27FC236}">
                  <a16:creationId xmlns:a16="http://schemas.microsoft.com/office/drawing/2014/main" id="{05F6AD3D-2A9F-0D85-1A15-F0A800667EA5}"/>
                </a:ext>
              </a:extLst>
            </p:cNvPr>
            <p:cNvSpPr/>
            <p:nvPr/>
          </p:nvSpPr>
          <p:spPr>
            <a:xfrm>
              <a:off x="7301374" y="1641139"/>
              <a:ext cx="1731685" cy="173168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etin kutusu 30">
              <a:extLst>
                <a:ext uri="{FF2B5EF4-FFF2-40B4-BE49-F238E27FC236}">
                  <a16:creationId xmlns:a16="http://schemas.microsoft.com/office/drawing/2014/main" id="{6BD41ECF-173D-0483-13AF-B8D7D8C89AF3}"/>
                </a:ext>
              </a:extLst>
            </p:cNvPr>
            <p:cNvSpPr txBox="1"/>
            <p:nvPr/>
          </p:nvSpPr>
          <p:spPr>
            <a:xfrm>
              <a:off x="7218340" y="3372823"/>
              <a:ext cx="1897753" cy="8476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outure" panose="020B0604020202020204" charset="0"/>
                </a:rPr>
                <a:t>Rama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outure" panose="020B0604020202020204" charset="0"/>
                  <a:ea typeface="+mn-ea"/>
                  <a:cs typeface="+mn-cs"/>
                </a:rPr>
                <a:t>Nahawandi</a:t>
              </a:r>
              <a:endPar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grpSp>
      <p:grpSp>
        <p:nvGrpSpPr>
          <p:cNvPr id="6" name="Grup 5">
            <a:extLst>
              <a:ext uri="{FF2B5EF4-FFF2-40B4-BE49-F238E27FC236}">
                <a16:creationId xmlns:a16="http://schemas.microsoft.com/office/drawing/2014/main" id="{78CA1319-9052-5F94-65AF-528E31F050EF}"/>
              </a:ext>
            </a:extLst>
          </p:cNvPr>
          <p:cNvGrpSpPr/>
          <p:nvPr/>
        </p:nvGrpSpPr>
        <p:grpSpPr>
          <a:xfrm>
            <a:off x="6362394" y="4105623"/>
            <a:ext cx="1897753" cy="2581939"/>
            <a:chOff x="6362394" y="4105623"/>
            <a:chExt cx="1897753" cy="2581939"/>
          </a:xfrm>
        </p:grpSpPr>
        <p:sp>
          <p:nvSpPr>
            <p:cNvPr id="28" name="Akış Çizelgesi: Bağlayıcı 27">
              <a:extLst>
                <a:ext uri="{FF2B5EF4-FFF2-40B4-BE49-F238E27FC236}">
                  <a16:creationId xmlns:a16="http://schemas.microsoft.com/office/drawing/2014/main" id="{C639C222-A5CE-E3E9-A4A0-25F41CD5EFE4}"/>
                </a:ext>
              </a:extLst>
            </p:cNvPr>
            <p:cNvSpPr/>
            <p:nvPr/>
          </p:nvSpPr>
          <p:spPr>
            <a:xfrm>
              <a:off x="6445429" y="4105623"/>
              <a:ext cx="1731685" cy="173168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etin kutusu 36">
              <a:extLst>
                <a:ext uri="{FF2B5EF4-FFF2-40B4-BE49-F238E27FC236}">
                  <a16:creationId xmlns:a16="http://schemas.microsoft.com/office/drawing/2014/main" id="{2A48E397-6558-5038-D4ED-34D9F7B3486C}"/>
                </a:ext>
              </a:extLst>
            </p:cNvPr>
            <p:cNvSpPr txBox="1"/>
            <p:nvPr/>
          </p:nvSpPr>
          <p:spPr>
            <a:xfrm>
              <a:off x="6362394" y="5839894"/>
              <a:ext cx="1897753" cy="8476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outure" panose="020B0604020202020204" charset="0"/>
                </a:rPr>
                <a:t>Irfan</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err="1">
                  <a:solidFill>
                    <a:prstClr val="white"/>
                  </a:solidFill>
                  <a:latin typeface="Couture" panose="020B0604020202020204" charset="0"/>
                </a:rPr>
                <a:t>akgul</a:t>
              </a:r>
              <a:endPar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grpSp>
      <p:grpSp>
        <p:nvGrpSpPr>
          <p:cNvPr id="38" name="Grup 37">
            <a:extLst>
              <a:ext uri="{FF2B5EF4-FFF2-40B4-BE49-F238E27FC236}">
                <a16:creationId xmlns:a16="http://schemas.microsoft.com/office/drawing/2014/main" id="{9DD213D8-FA21-0BC4-7985-1A00C56EC272}"/>
              </a:ext>
            </a:extLst>
          </p:cNvPr>
          <p:cNvGrpSpPr/>
          <p:nvPr/>
        </p:nvGrpSpPr>
        <p:grpSpPr>
          <a:xfrm rot="18657424">
            <a:off x="-3013010" y="774861"/>
            <a:ext cx="5563310" cy="5563769"/>
            <a:chOff x="3468819" y="774861"/>
            <a:chExt cx="5563310" cy="5563769"/>
          </a:xfrm>
        </p:grpSpPr>
        <p:pic>
          <p:nvPicPr>
            <p:cNvPr id="39" name="Picture 83">
              <a:extLst>
                <a:ext uri="{FF2B5EF4-FFF2-40B4-BE49-F238E27FC236}">
                  <a16:creationId xmlns:a16="http://schemas.microsoft.com/office/drawing/2014/main" id="{FDC7CE71-2916-C6BA-8028-643D461B22C2}"/>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1574" t="445" r="44612" b="-445"/>
            <a:stretch/>
          </p:blipFill>
          <p:spPr>
            <a:xfrm rot="15830651">
              <a:off x="5011812" y="260696"/>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40" name="Picture 81" descr="Renkli grafik verileri fotoğrafını kapatın">
              <a:extLst>
                <a:ext uri="{FF2B5EF4-FFF2-40B4-BE49-F238E27FC236}">
                  <a16:creationId xmlns:a16="http://schemas.microsoft.com/office/drawing/2014/main" id="{AD653D2C-6AD1-7931-E5E1-57941BE4E7B5}"/>
                </a:ext>
              </a:extLst>
            </p:cNvPr>
            <p:cNvPicPr>
              <a:picLocks noChangeAspect="1"/>
            </p:cNvPicPr>
            <p:nvPr/>
          </p:nvPicPr>
          <p:blipFill>
            <a:blip r:embed="rId7">
              <a:extLst>
                <a:ext uri="{28A0092B-C50C-407E-A947-70E740481C1C}">
                  <a14:useLocalDpi xmlns:a14="http://schemas.microsoft.com/office/drawing/2010/main" val="0"/>
                </a:ext>
              </a:extLst>
            </a:blip>
            <a:srcRect l="32699" r="32699"/>
            <a:stretch/>
          </p:blipFill>
          <p:spPr>
            <a:xfrm rot="18531034">
              <a:off x="6962459" y="660444"/>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41" name="Picture 79" descr="Formüller içeren arka plan">
              <a:extLst>
                <a:ext uri="{FF2B5EF4-FFF2-40B4-BE49-F238E27FC236}">
                  <a16:creationId xmlns:a16="http://schemas.microsoft.com/office/drawing/2014/main" id="{B9C13EB4-73CB-D608-3D6D-E6C7E70CD091}"/>
                </a:ext>
              </a:extLst>
            </p:cNvPr>
            <p:cNvPicPr>
              <a:picLocks noChangeAspect="1"/>
            </p:cNvPicPr>
            <p:nvPr/>
          </p:nvPicPr>
          <p:blipFill rotWithShape="1">
            <a:blip r:embed="rId8">
              <a:extLst>
                <a:ext uri="{28A0092B-C50C-407E-A947-70E740481C1C}">
                  <a14:useLocalDpi xmlns:a14="http://schemas.microsoft.com/office/drawing/2010/main" val="0"/>
                </a:ext>
              </a:extLst>
            </a:blip>
            <a:srcRect l="19487" t="-300" r="38757" b="940"/>
            <a:stretch/>
          </p:blipFill>
          <p:spPr>
            <a:xfrm rot="21231034">
              <a:off x="7721521" y="2443302"/>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42" name="Picture 77" descr="Yeşil kurdele 'de Sarmalanan küçük evden yakından kapat">
              <a:extLst>
                <a:ext uri="{FF2B5EF4-FFF2-40B4-BE49-F238E27FC236}">
                  <a16:creationId xmlns:a16="http://schemas.microsoft.com/office/drawing/2014/main" id="{E8718EED-5D0B-C644-65A7-940081D33D92}"/>
                </a:ext>
              </a:extLst>
            </p:cNvPr>
            <p:cNvPicPr>
              <a:picLocks noChangeAspect="1"/>
            </p:cNvPicPr>
            <p:nvPr/>
          </p:nvPicPr>
          <p:blipFill rotWithShape="1">
            <a:blip r:embed="rId9">
              <a:extLst>
                <a:ext uri="{28A0092B-C50C-407E-A947-70E740481C1C}">
                  <a14:useLocalDpi xmlns:a14="http://schemas.microsoft.com/office/drawing/2010/main" val="0"/>
                </a:ext>
              </a:extLst>
            </a:blip>
            <a:srcRect l="14379" t="-961" r="50209" b="961"/>
            <a:stretch/>
          </p:blipFill>
          <p:spPr>
            <a:xfrm rot="3231034">
              <a:off x="6930417" y="4110983"/>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43" name="Picture 75">
              <a:extLst>
                <a:ext uri="{FF2B5EF4-FFF2-40B4-BE49-F238E27FC236}">
                  <a16:creationId xmlns:a16="http://schemas.microsoft.com/office/drawing/2014/main" id="{A9FC84C6-092A-7293-4F2F-1A66208373B2}"/>
                </a:ext>
              </a:extLst>
            </p:cNvPr>
            <p:cNvPicPr>
              <a:picLocks noChangeAspect="1"/>
            </p:cNvPicPr>
            <p:nvPr/>
          </p:nvPicPr>
          <p:blipFill>
            <a:blip r:embed="rId10">
              <a:extLst>
                <a:ext uri="{28A0092B-C50C-407E-A947-70E740481C1C}">
                  <a14:useLocalDpi xmlns:a14="http://schemas.microsoft.com/office/drawing/2010/main" val="0"/>
                </a:ext>
              </a:extLst>
            </a:blip>
            <a:srcRect t="4077" b="4077"/>
            <a:stretch/>
          </p:blipFill>
          <p:spPr>
            <a:xfrm rot="5931034">
              <a:off x="5025444" y="4526171"/>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44" name="Picture 73" descr="Tam isabet etmiş bir ok">
              <a:extLst>
                <a:ext uri="{FF2B5EF4-FFF2-40B4-BE49-F238E27FC236}">
                  <a16:creationId xmlns:a16="http://schemas.microsoft.com/office/drawing/2014/main" id="{0938C423-E4B3-19F1-CC76-4F1915C3F809}"/>
                </a:ext>
              </a:extLst>
            </p:cNvPr>
            <p:cNvPicPr>
              <a:picLocks noChangeAspect="1"/>
            </p:cNvPicPr>
            <p:nvPr/>
          </p:nvPicPr>
          <p:blipFill rotWithShape="1">
            <a:blip r:embed="rId11">
              <a:extLst>
                <a:ext uri="{28A0092B-C50C-407E-A947-70E740481C1C}">
                  <a14:useLocalDpi xmlns:a14="http://schemas.microsoft.com/office/drawing/2010/main" val="0"/>
                </a:ext>
              </a:extLst>
            </a:blip>
            <a:srcRect l="46294" t="857" r="17422" b="-857"/>
            <a:stretch/>
          </p:blipFill>
          <p:spPr>
            <a:xfrm rot="9531034">
              <a:off x="3566941" y="3351386"/>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45" name="Picture 70">
              <a:extLst>
                <a:ext uri="{FF2B5EF4-FFF2-40B4-BE49-F238E27FC236}">
                  <a16:creationId xmlns:a16="http://schemas.microsoft.com/office/drawing/2014/main" id="{591EC91C-68F1-1EB7-119C-FF290A4DCAF7}"/>
                </a:ext>
              </a:extLst>
            </p:cNvPr>
            <p:cNvPicPr>
              <a:picLocks noChangeAspect="1"/>
            </p:cNvPicPr>
            <p:nvPr/>
          </p:nvPicPr>
          <p:blipFill>
            <a:blip r:embed="rId12">
              <a:extLst>
                <a:ext uri="{28A0092B-C50C-407E-A947-70E740481C1C}">
                  <a14:useLocalDpi xmlns:a14="http://schemas.microsoft.com/office/drawing/2010/main" val="0"/>
                </a:ext>
              </a:extLst>
            </a:blip>
            <a:srcRect l="3653" r="3653"/>
            <a:stretch/>
          </p:blipFill>
          <p:spPr>
            <a:xfrm rot="13138549">
              <a:off x="3468819" y="1537291"/>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grpSp>
        <p:nvGrpSpPr>
          <p:cNvPr id="5" name="Grup 4">
            <a:extLst>
              <a:ext uri="{FF2B5EF4-FFF2-40B4-BE49-F238E27FC236}">
                <a16:creationId xmlns:a16="http://schemas.microsoft.com/office/drawing/2014/main" id="{71E26056-5480-78AA-EB3F-85E7C42974F2}"/>
              </a:ext>
            </a:extLst>
          </p:cNvPr>
          <p:cNvGrpSpPr/>
          <p:nvPr/>
        </p:nvGrpSpPr>
        <p:grpSpPr>
          <a:xfrm>
            <a:off x="7630569" y="1336307"/>
            <a:ext cx="1897753" cy="3046048"/>
            <a:chOff x="7661658" y="1336307"/>
            <a:chExt cx="1897753" cy="3046048"/>
          </a:xfrm>
        </p:grpSpPr>
        <p:sp>
          <p:nvSpPr>
            <p:cNvPr id="32" name="Metin kutusu 31">
              <a:extLst>
                <a:ext uri="{FF2B5EF4-FFF2-40B4-BE49-F238E27FC236}">
                  <a16:creationId xmlns:a16="http://schemas.microsoft.com/office/drawing/2014/main" id="{D5B98208-9F92-720D-56B8-07B5826C9A89}"/>
                </a:ext>
              </a:extLst>
            </p:cNvPr>
            <p:cNvSpPr txBox="1"/>
            <p:nvPr/>
          </p:nvSpPr>
          <p:spPr>
            <a:xfrm>
              <a:off x="7661658" y="3119189"/>
              <a:ext cx="1897753" cy="1263166"/>
            </a:xfrm>
            <a:prstGeom prst="rect">
              <a:avLst/>
            </a:prstGeom>
            <a:noFill/>
          </p:spPr>
          <p:txBody>
            <a:bodyPr wrap="square" rtlCol="0">
              <a:spAutoFit/>
            </a:bodyPr>
            <a:lstStyle>
              <a:defPPr>
                <a:defRPr lang="en-US"/>
              </a:defPPr>
              <a:lvl1pPr marR="0" lvl="0" indent="0" algn="ctr" fontAlgn="auto">
                <a:lnSpc>
                  <a:spcPct val="150000"/>
                </a:lnSpc>
                <a:spcBef>
                  <a:spcPts val="0"/>
                </a:spcBef>
                <a:spcAft>
                  <a:spcPts val="0"/>
                </a:spcAft>
                <a:buClrTx/>
                <a:buSzTx/>
                <a:buFontTx/>
                <a:buNone/>
                <a:tabLst/>
                <a:defRPr>
                  <a:solidFill>
                    <a:prstClr val="white"/>
                  </a:solidFill>
                  <a:latin typeface="Couture" panose="020B0604020202020204" charset="0"/>
                </a:defRPr>
              </a:lvl1pPr>
            </a:lstStyle>
            <a:p>
              <a:r>
                <a:rPr lang="en-US" dirty="0"/>
                <a:t>Juan David Obregon Ruiz</a:t>
              </a:r>
            </a:p>
          </p:txBody>
        </p:sp>
        <p:pic>
          <p:nvPicPr>
            <p:cNvPr id="4" name="Resim 3" descr="kişi, şahıs, duvar, iç mekan, adam, insan içeren bir resim&#10;&#10;Açıklama otomatik olarak oluşturuldu">
              <a:extLst>
                <a:ext uri="{FF2B5EF4-FFF2-40B4-BE49-F238E27FC236}">
                  <a16:creationId xmlns:a16="http://schemas.microsoft.com/office/drawing/2014/main" id="{7AF9AE86-8B87-A3E0-0268-7BCD915E9D56}"/>
                </a:ext>
              </a:extLst>
            </p:cNvPr>
            <p:cNvPicPr>
              <a:picLocks noChangeAspect="1"/>
            </p:cNvPicPr>
            <p:nvPr/>
          </p:nvPicPr>
          <p:blipFill rotWithShape="1">
            <a:blip r:embed="rId13">
              <a:extLst>
                <a:ext uri="{28A0092B-C50C-407E-A947-70E740481C1C}">
                  <a14:useLocalDpi xmlns:a14="http://schemas.microsoft.com/office/drawing/2010/main" val="0"/>
                </a:ext>
              </a:extLst>
            </a:blip>
            <a:srcRect l="2377" t="3217" r="2865" b="20855"/>
            <a:stretch/>
          </p:blipFill>
          <p:spPr>
            <a:xfrm>
              <a:off x="7744691" y="1336307"/>
              <a:ext cx="1731686" cy="1731686"/>
            </a:xfrm>
            <a:prstGeom prst="flowChartConnector">
              <a:avLst/>
            </a:prstGeom>
          </p:spPr>
        </p:pic>
      </p:grpSp>
    </p:spTree>
    <p:extLst>
      <p:ext uri="{BB962C8B-B14F-4D97-AF65-F5344CB8AC3E}">
        <p14:creationId xmlns:p14="http://schemas.microsoft.com/office/powerpoint/2010/main" val="1779825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3">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5" name="Picture 83">
            <a:extLst>
              <a:ext uri="{FF2B5EF4-FFF2-40B4-BE49-F238E27FC236}">
                <a16:creationId xmlns:a16="http://schemas.microsoft.com/office/drawing/2014/main" id="{7BB96742-F6B2-C703-5C8C-DDC3241EC77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11440647">
            <a:off x="-3091052" y="2329808"/>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a:extLst>
              <a:ext uri="{FF2B5EF4-FFF2-40B4-BE49-F238E27FC236}">
                <a16:creationId xmlns:a16="http://schemas.microsoft.com/office/drawing/2014/main" id="{1B3787D9-84BE-9F03-F959-2DDBDCFBF494}"/>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14141030">
            <a:off x="-2104769" y="616016"/>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a:extLst>
              <a:ext uri="{FF2B5EF4-FFF2-40B4-BE49-F238E27FC236}">
                <a16:creationId xmlns:a16="http://schemas.microsoft.com/office/drawing/2014/main" id="{AA0F23B7-0284-D8CB-6A7C-B3974F94A769}"/>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16841030">
            <a:off x="-217270" y="368261"/>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a:extLst>
              <a:ext uri="{FF2B5EF4-FFF2-40B4-BE49-F238E27FC236}">
                <a16:creationId xmlns:a16="http://schemas.microsoft.com/office/drawing/2014/main" id="{D921CF2C-A286-F1C6-35A6-805FA9210F50}"/>
              </a:ext>
            </a:extLst>
          </p:cNvPr>
          <p:cNvPicPr>
            <a:picLocks noChangeAspect="1"/>
          </p:cNvPicPr>
          <p:nvPr/>
        </p:nvPicPr>
        <p:blipFill rotWithShape="1">
          <a:blip r:embed="rId8">
            <a:extLst>
              <a:ext uri="{28A0092B-C50C-407E-A947-70E740481C1C}">
                <a14:useLocalDpi xmlns:a14="http://schemas.microsoft.com/office/drawing/2010/main" val="0"/>
              </a:ext>
            </a:extLst>
          </a:blip>
          <a:srcRect l="14379" t="-961" r="50209" b="961"/>
          <a:stretch/>
        </p:blipFill>
        <p:spPr>
          <a:xfrm rot="20441030">
            <a:off x="1768830" y="675089"/>
            <a:ext cx="1855063" cy="3494258"/>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a:extLst>
              <a:ext uri="{FF2B5EF4-FFF2-40B4-BE49-F238E27FC236}">
                <a16:creationId xmlns:a16="http://schemas.microsoft.com/office/drawing/2014/main" id="{BC231612-687B-4604-2115-BD14CA0DF32E}"/>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1541030">
            <a:off x="1011203" y="3564789"/>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a:extLst>
              <a:ext uri="{FF2B5EF4-FFF2-40B4-BE49-F238E27FC236}">
                <a16:creationId xmlns:a16="http://schemas.microsoft.com/office/drawing/2014/main" id="{8B685FF3-64A3-2A0E-D74E-9F2A03E83B5B}"/>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5141030">
            <a:off x="-535610" y="462059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a:extLst>
              <a:ext uri="{FF2B5EF4-FFF2-40B4-BE49-F238E27FC236}">
                <a16:creationId xmlns:a16="http://schemas.microsoft.com/office/drawing/2014/main" id="{042B8CC0-3C65-BC9F-7FE6-56535567D7A4}"/>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8748545">
            <a:off x="-2375312" y="4140663"/>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21" name="Grup 20">
            <a:extLst>
              <a:ext uri="{FF2B5EF4-FFF2-40B4-BE49-F238E27FC236}">
                <a16:creationId xmlns:a16="http://schemas.microsoft.com/office/drawing/2014/main" id="{B63D2C8F-1C66-7397-FF68-FD7E2B3BFEAB}"/>
              </a:ext>
            </a:extLst>
          </p:cNvPr>
          <p:cNvGrpSpPr/>
          <p:nvPr/>
        </p:nvGrpSpPr>
        <p:grpSpPr>
          <a:xfrm>
            <a:off x="13230492" y="17944"/>
            <a:ext cx="4540025" cy="882191"/>
            <a:chOff x="13230492" y="17944"/>
            <a:chExt cx="4540025" cy="882191"/>
          </a:xfrm>
        </p:grpSpPr>
        <p:sp>
          <p:nvSpPr>
            <p:cNvPr id="15" name="TextBox 1">
              <a:extLst>
                <a:ext uri="{FF2B5EF4-FFF2-40B4-BE49-F238E27FC236}">
                  <a16:creationId xmlns:a16="http://schemas.microsoft.com/office/drawing/2014/main" id="{4C769C48-D17F-C5B4-7D5E-1AB6269D86B7}"/>
                </a:ext>
              </a:extLst>
            </p:cNvPr>
            <p:cNvSpPr txBox="1"/>
            <p:nvPr/>
          </p:nvSpPr>
          <p:spPr>
            <a:xfrm>
              <a:off x="13230492" y="17944"/>
              <a:ext cx="4540025"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Project Aim</a:t>
              </a:r>
            </a:p>
          </p:txBody>
        </p:sp>
        <p:cxnSp>
          <p:nvCxnSpPr>
            <p:cNvPr id="16" name="Düz Bağlayıcı 15">
              <a:extLst>
                <a:ext uri="{FF2B5EF4-FFF2-40B4-BE49-F238E27FC236}">
                  <a16:creationId xmlns:a16="http://schemas.microsoft.com/office/drawing/2014/main" id="{225456A0-9808-A7F8-3BC8-D837758901A9}"/>
                </a:ext>
              </a:extLst>
            </p:cNvPr>
            <p:cNvCxnSpPr>
              <a:cxnSpLocks/>
            </p:cNvCxnSpPr>
            <p:nvPr/>
          </p:nvCxnSpPr>
          <p:spPr>
            <a:xfrm>
              <a:off x="13276636" y="900135"/>
              <a:ext cx="449388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Metin kutusu 16">
            <a:extLst>
              <a:ext uri="{FF2B5EF4-FFF2-40B4-BE49-F238E27FC236}">
                <a16:creationId xmlns:a16="http://schemas.microsoft.com/office/drawing/2014/main" id="{B0995256-F273-28CB-8DF0-885DB8047DAF}"/>
              </a:ext>
            </a:extLst>
          </p:cNvPr>
          <p:cNvSpPr txBox="1"/>
          <p:nvPr/>
        </p:nvSpPr>
        <p:spPr>
          <a:xfrm>
            <a:off x="4002676" y="6858000"/>
            <a:ext cx="6422989" cy="3139321"/>
          </a:xfrm>
          <a:prstGeom prst="rect">
            <a:avLst/>
          </a:prstGeom>
          <a:noFill/>
        </p:spPr>
        <p:txBody>
          <a:bodyPr wrap="square" rtlCol="0">
            <a:spAutoFit/>
          </a:bodyPr>
          <a:lstStyle/>
          <a:p>
            <a:pPr marL="285750" indent="-285750">
              <a:buFont typeface="Wingdings" panose="05000000000000000000" pitchFamily="2" charset="2"/>
              <a:buChar char="ü"/>
            </a:pPr>
            <a:endParaRPr lang="en-US" b="0" i="0" dirty="0">
              <a:solidFill>
                <a:schemeClr val="bg1"/>
              </a:solidFill>
              <a:effectLst/>
              <a:latin typeface="Couture" panose="020B0604020202020204" charset="0"/>
            </a:endParaRPr>
          </a:p>
          <a:p>
            <a:pPr marL="285750" indent="-285750">
              <a:buFont typeface="Wingdings" panose="05000000000000000000" pitchFamily="2" charset="2"/>
              <a:buChar char="ü"/>
            </a:pPr>
            <a:r>
              <a:rPr lang="en-US" dirty="0">
                <a:solidFill>
                  <a:schemeClr val="bg1"/>
                </a:solidFill>
                <a:latin typeface="Couture" panose="020B0604020202020204" charset="0"/>
              </a:rPr>
              <a:t>Using historical financial information of bank customers</a:t>
            </a:r>
          </a:p>
          <a:p>
            <a:pPr marL="285750" indent="-285750">
              <a:buFont typeface="Wingdings" panose="05000000000000000000" pitchFamily="2" charset="2"/>
              <a:buChar char="ü"/>
            </a:pPr>
            <a:endParaRPr lang="en-US" dirty="0">
              <a:solidFill>
                <a:schemeClr val="bg1"/>
              </a:solidFill>
              <a:latin typeface="Couture" panose="020B0604020202020204" charset="0"/>
            </a:endParaRPr>
          </a:p>
          <a:p>
            <a:pPr marL="285750" indent="-285750">
              <a:buFont typeface="Wingdings" panose="05000000000000000000" pitchFamily="2" charset="2"/>
              <a:buChar char="ü"/>
            </a:pPr>
            <a:r>
              <a:rPr lang="en-US" b="0" i="0" dirty="0">
                <a:solidFill>
                  <a:schemeClr val="bg1"/>
                </a:solidFill>
                <a:effectLst/>
                <a:latin typeface="Couture" panose="020B0604020202020204" charset="0"/>
              </a:rPr>
              <a:t>predict credit scores for bank customers using machine learning techniques</a:t>
            </a:r>
          </a:p>
          <a:p>
            <a:pPr marL="285750" indent="-285750">
              <a:buFont typeface="Wingdings" panose="05000000000000000000" pitchFamily="2" charset="2"/>
              <a:buChar char="ü"/>
            </a:pPr>
            <a:endParaRPr lang="en-US" dirty="0">
              <a:solidFill>
                <a:schemeClr val="bg1"/>
              </a:solidFill>
              <a:latin typeface="Couture" panose="020B0604020202020204" charset="0"/>
            </a:endParaRPr>
          </a:p>
          <a:p>
            <a:pPr marL="285750" indent="-285750">
              <a:buFont typeface="Wingdings" panose="05000000000000000000" pitchFamily="2" charset="2"/>
              <a:buChar char="ü"/>
            </a:pPr>
            <a:r>
              <a:rPr lang="en-US" b="0" i="0" dirty="0">
                <a:solidFill>
                  <a:schemeClr val="bg1"/>
                </a:solidFill>
                <a:effectLst/>
                <a:latin typeface="Couture" panose="020B0604020202020204" charset="0"/>
              </a:rPr>
              <a:t>help banks accurately measure the credit risks of their customers.</a:t>
            </a:r>
          </a:p>
          <a:p>
            <a:pPr marL="285750" indent="-285750">
              <a:buFont typeface="Wingdings" panose="05000000000000000000" pitchFamily="2" charset="2"/>
              <a:buChar char="ü"/>
            </a:pPr>
            <a:endParaRPr lang="en-US" dirty="0">
              <a:solidFill>
                <a:schemeClr val="bg1"/>
              </a:solidFill>
              <a:latin typeface="Couture" panose="020B0604020202020204" charset="0"/>
            </a:endParaRPr>
          </a:p>
          <a:p>
            <a:pPr marL="285750" indent="-285750">
              <a:buFont typeface="Wingdings" panose="05000000000000000000" pitchFamily="2" charset="2"/>
              <a:buChar char="ü"/>
            </a:pPr>
            <a:endParaRPr lang="en-US" dirty="0">
              <a:solidFill>
                <a:schemeClr val="bg1"/>
              </a:solidFill>
              <a:latin typeface="Couture" panose="020B0604020202020204" charset="0"/>
            </a:endParaRPr>
          </a:p>
        </p:txBody>
      </p:sp>
    </p:spTree>
    <p:extLst>
      <p:ext uri="{BB962C8B-B14F-4D97-AF65-F5344CB8AC3E}">
        <p14:creationId xmlns:p14="http://schemas.microsoft.com/office/powerpoint/2010/main" val="21191168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326 -0.79723 L -4.58333E-6 3.7037E-6 " pathEditMode="relative" rAng="0" ptsTypes="AA">
                                      <p:cBhvr>
                                        <p:cTn id="6" dur="2000" spd="-100000" fill="hold"/>
                                        <p:tgtEl>
                                          <p:spTgt spid="17"/>
                                        </p:tgtEl>
                                        <p:attrNameLst>
                                          <p:attrName>ppt_x</p:attrName>
                                          <p:attrName>ppt_y</p:attrName>
                                        </p:attrNameLst>
                                      </p:cBhvr>
                                      <p:rCtr x="91" y="43542"/>
                                    </p:animMotion>
                                  </p:childTnLst>
                                </p:cTn>
                              </p:par>
                              <p:par>
                                <p:cTn id="7" presetID="42" presetClass="path" presetSubtype="0" accel="50000" decel="50000" fill="hold" nodeType="withEffect">
                                  <p:stCondLst>
                                    <p:cond delay="0"/>
                                  </p:stCondLst>
                                  <p:childTnLst>
                                    <p:animMotion origin="layout" path="M -4.16667E-6 1.85185E-6 L -0.73476 0.00116 " pathEditMode="relative" rAng="0" ptsTypes="AA">
                                      <p:cBhvr>
                                        <p:cTn id="8" dur="2000" fill="hold"/>
                                        <p:tgtEl>
                                          <p:spTgt spid="21"/>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3">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5" name="Picture 83">
            <a:extLst>
              <a:ext uri="{FF2B5EF4-FFF2-40B4-BE49-F238E27FC236}">
                <a16:creationId xmlns:a16="http://schemas.microsoft.com/office/drawing/2014/main" id="{6B6DC54B-EF7E-62D7-682F-C36889C1409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14316730">
            <a:off x="-2320887" y="712272"/>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a:extLst>
              <a:ext uri="{FF2B5EF4-FFF2-40B4-BE49-F238E27FC236}">
                <a16:creationId xmlns:a16="http://schemas.microsoft.com/office/drawing/2014/main" id="{8C84198C-F226-9456-55F7-B15C049F91E3}"/>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17017113">
            <a:off x="-378545" y="260683"/>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a:extLst>
              <a:ext uri="{FF2B5EF4-FFF2-40B4-BE49-F238E27FC236}">
                <a16:creationId xmlns:a16="http://schemas.microsoft.com/office/drawing/2014/main" id="{16D6EC95-BFAB-1575-67F4-AAD85C5F5FBA}"/>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19717113">
            <a:off x="1698424" y="666303"/>
            <a:ext cx="1866018" cy="3330132"/>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a:extLst>
              <a:ext uri="{FF2B5EF4-FFF2-40B4-BE49-F238E27FC236}">
                <a16:creationId xmlns:a16="http://schemas.microsoft.com/office/drawing/2014/main" id="{E3B606DB-5BB2-85A7-4E5D-285F526402F3}"/>
              </a:ext>
            </a:extLst>
          </p:cNvPr>
          <p:cNvPicPr>
            <a:picLocks noChangeAspect="1"/>
          </p:cNvPicPr>
          <p:nvPr/>
        </p:nvPicPr>
        <p:blipFill rotWithShape="1">
          <a:blip r:embed="rId8">
            <a:extLst>
              <a:ext uri="{28A0092B-C50C-407E-A947-70E740481C1C}">
                <a14:useLocalDpi xmlns:a14="http://schemas.microsoft.com/office/drawing/2010/main" val="0"/>
              </a:ext>
            </a:extLst>
          </a:blip>
          <a:srcRect l="14379" t="-961" r="50209" b="961"/>
          <a:stretch/>
        </p:blipFill>
        <p:spPr>
          <a:xfrm rot="1717113">
            <a:off x="1061738" y="3389895"/>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a:extLst>
              <a:ext uri="{FF2B5EF4-FFF2-40B4-BE49-F238E27FC236}">
                <a16:creationId xmlns:a16="http://schemas.microsoft.com/office/drawing/2014/main" id="{17BB20AE-31AA-80CF-FA77-10F2F3124432}"/>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4417113">
            <a:off x="-486931" y="4571572"/>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a:extLst>
              <a:ext uri="{FF2B5EF4-FFF2-40B4-BE49-F238E27FC236}">
                <a16:creationId xmlns:a16="http://schemas.microsoft.com/office/drawing/2014/main" id="{2DC105B3-E89A-EF1E-FA38-39F3E6AF8B56}"/>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8017113">
            <a:off x="-2307070" y="413061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a:extLst>
              <a:ext uri="{FF2B5EF4-FFF2-40B4-BE49-F238E27FC236}">
                <a16:creationId xmlns:a16="http://schemas.microsoft.com/office/drawing/2014/main" id="{132EF83A-EA4F-9291-5CF9-DB4C6CCF25A3}"/>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11624628">
            <a:off x="-3187018" y="2504032"/>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6" name="Grup 15">
            <a:extLst>
              <a:ext uri="{FF2B5EF4-FFF2-40B4-BE49-F238E27FC236}">
                <a16:creationId xmlns:a16="http://schemas.microsoft.com/office/drawing/2014/main" id="{426EE87A-86B4-1BB1-B5A2-1BB46F730990}"/>
              </a:ext>
            </a:extLst>
          </p:cNvPr>
          <p:cNvGrpSpPr/>
          <p:nvPr/>
        </p:nvGrpSpPr>
        <p:grpSpPr>
          <a:xfrm>
            <a:off x="13230492" y="17944"/>
            <a:ext cx="6917278" cy="882191"/>
            <a:chOff x="13230492" y="17944"/>
            <a:chExt cx="6917278" cy="882191"/>
          </a:xfrm>
        </p:grpSpPr>
        <p:sp>
          <p:nvSpPr>
            <p:cNvPr id="17" name="TextBox 1">
              <a:extLst>
                <a:ext uri="{FF2B5EF4-FFF2-40B4-BE49-F238E27FC236}">
                  <a16:creationId xmlns:a16="http://schemas.microsoft.com/office/drawing/2014/main" id="{05931B7A-2FB7-F2E1-2145-CCDC9BB15B36}"/>
                </a:ext>
              </a:extLst>
            </p:cNvPr>
            <p:cNvSpPr txBox="1"/>
            <p:nvPr/>
          </p:nvSpPr>
          <p:spPr>
            <a:xfrm>
              <a:off x="13230492" y="17944"/>
              <a:ext cx="6917278"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Data management</a:t>
              </a:r>
            </a:p>
          </p:txBody>
        </p:sp>
        <p:cxnSp>
          <p:nvCxnSpPr>
            <p:cNvPr id="18" name="Düz Bağlayıcı 17">
              <a:extLst>
                <a:ext uri="{FF2B5EF4-FFF2-40B4-BE49-F238E27FC236}">
                  <a16:creationId xmlns:a16="http://schemas.microsoft.com/office/drawing/2014/main" id="{71F5C3F5-E2C2-7DB8-C607-137FC503B4E6}"/>
                </a:ext>
              </a:extLst>
            </p:cNvPr>
            <p:cNvCxnSpPr>
              <a:cxnSpLocks/>
            </p:cNvCxnSpPr>
            <p:nvPr/>
          </p:nvCxnSpPr>
          <p:spPr>
            <a:xfrm>
              <a:off x="13276636" y="900135"/>
              <a:ext cx="687113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2" name="Resim 21">
            <a:extLst>
              <a:ext uri="{FF2B5EF4-FFF2-40B4-BE49-F238E27FC236}">
                <a16:creationId xmlns:a16="http://schemas.microsoft.com/office/drawing/2014/main" id="{103EA080-13B2-6EB4-4C84-583D2920EF21}"/>
              </a:ext>
            </a:extLst>
          </p:cNvPr>
          <p:cNvPicPr>
            <a:picLocks noChangeAspect="1"/>
          </p:cNvPicPr>
          <p:nvPr/>
        </p:nvPicPr>
        <p:blipFill>
          <a:blip r:embed="rId12"/>
          <a:stretch>
            <a:fillRect/>
          </a:stretch>
        </p:blipFill>
        <p:spPr>
          <a:xfrm>
            <a:off x="4052971" y="1881740"/>
            <a:ext cx="7688027" cy="3814698"/>
          </a:xfrm>
          <a:prstGeom prst="rect">
            <a:avLst/>
          </a:prstGeom>
        </p:spPr>
      </p:pic>
    </p:spTree>
    <p:extLst>
      <p:ext uri="{BB962C8B-B14F-4D97-AF65-F5344CB8AC3E}">
        <p14:creationId xmlns:p14="http://schemas.microsoft.com/office/powerpoint/2010/main" val="36837354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7 1.85185E-6 L -0.73477 0.00116 " pathEditMode="relative" rAng="0" ptsTypes="AA">
                                      <p:cBhvr>
                                        <p:cTn id="6" dur="1500" fill="hold"/>
                                        <p:tgtEl>
                                          <p:spTgt spid="16"/>
                                        </p:tgtEl>
                                        <p:attrNameLst>
                                          <p:attrName>ppt_x</p:attrName>
                                          <p:attrName>ppt_y</p:attrName>
                                        </p:attrNameLst>
                                      </p:cBhvr>
                                      <p:rCtr x="-36745" y="46"/>
                                    </p:animMotion>
                                  </p:childTnLst>
                                </p:cTn>
                              </p:par>
                              <p:par>
                                <p:cTn id="7" presetID="22" presetClass="entr" presetSubtype="4" fill="hold"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wipe(down)">
                                      <p:cBhvr>
                                        <p:cTn id="9"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3">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5" name="Picture 83">
            <a:extLst>
              <a:ext uri="{FF2B5EF4-FFF2-40B4-BE49-F238E27FC236}">
                <a16:creationId xmlns:a16="http://schemas.microsoft.com/office/drawing/2014/main" id="{6B6DC54B-EF7E-62D7-682F-C36889C1409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14316730">
            <a:off x="-2320887" y="712272"/>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a:extLst>
              <a:ext uri="{FF2B5EF4-FFF2-40B4-BE49-F238E27FC236}">
                <a16:creationId xmlns:a16="http://schemas.microsoft.com/office/drawing/2014/main" id="{8C84198C-F226-9456-55F7-B15C049F91E3}"/>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17017113">
            <a:off x="-378545" y="260683"/>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a:extLst>
              <a:ext uri="{FF2B5EF4-FFF2-40B4-BE49-F238E27FC236}">
                <a16:creationId xmlns:a16="http://schemas.microsoft.com/office/drawing/2014/main" id="{16D6EC95-BFAB-1575-67F4-AAD85C5F5FBA}"/>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19717113">
            <a:off x="1698424" y="666303"/>
            <a:ext cx="1866018" cy="3330132"/>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a:extLst>
              <a:ext uri="{FF2B5EF4-FFF2-40B4-BE49-F238E27FC236}">
                <a16:creationId xmlns:a16="http://schemas.microsoft.com/office/drawing/2014/main" id="{E3B606DB-5BB2-85A7-4E5D-285F526402F3}"/>
              </a:ext>
            </a:extLst>
          </p:cNvPr>
          <p:cNvPicPr>
            <a:picLocks noChangeAspect="1"/>
          </p:cNvPicPr>
          <p:nvPr/>
        </p:nvPicPr>
        <p:blipFill rotWithShape="1">
          <a:blip r:embed="rId8">
            <a:extLst>
              <a:ext uri="{28A0092B-C50C-407E-A947-70E740481C1C}">
                <a14:useLocalDpi xmlns:a14="http://schemas.microsoft.com/office/drawing/2010/main" val="0"/>
              </a:ext>
            </a:extLst>
          </a:blip>
          <a:srcRect l="14379" t="-961" r="50209" b="961"/>
          <a:stretch/>
        </p:blipFill>
        <p:spPr>
          <a:xfrm rot="1717113">
            <a:off x="1061738" y="3389895"/>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a:extLst>
              <a:ext uri="{FF2B5EF4-FFF2-40B4-BE49-F238E27FC236}">
                <a16:creationId xmlns:a16="http://schemas.microsoft.com/office/drawing/2014/main" id="{17BB20AE-31AA-80CF-FA77-10F2F3124432}"/>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4417113">
            <a:off x="-486931" y="4571572"/>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a:extLst>
              <a:ext uri="{FF2B5EF4-FFF2-40B4-BE49-F238E27FC236}">
                <a16:creationId xmlns:a16="http://schemas.microsoft.com/office/drawing/2014/main" id="{2DC105B3-E89A-EF1E-FA38-39F3E6AF8B56}"/>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8017113">
            <a:off x="-2307070" y="413061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a:extLst>
              <a:ext uri="{FF2B5EF4-FFF2-40B4-BE49-F238E27FC236}">
                <a16:creationId xmlns:a16="http://schemas.microsoft.com/office/drawing/2014/main" id="{132EF83A-EA4F-9291-5CF9-DB4C6CCF25A3}"/>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11624628">
            <a:off x="-3187018" y="2504032"/>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6" name="Grup 15">
            <a:extLst>
              <a:ext uri="{FF2B5EF4-FFF2-40B4-BE49-F238E27FC236}">
                <a16:creationId xmlns:a16="http://schemas.microsoft.com/office/drawing/2014/main" id="{426EE87A-86B4-1BB1-B5A2-1BB46F730990}"/>
              </a:ext>
            </a:extLst>
          </p:cNvPr>
          <p:cNvGrpSpPr/>
          <p:nvPr/>
        </p:nvGrpSpPr>
        <p:grpSpPr>
          <a:xfrm>
            <a:off x="4274223" y="18288"/>
            <a:ext cx="6917278" cy="882191"/>
            <a:chOff x="13230492" y="17944"/>
            <a:chExt cx="6917278" cy="882191"/>
          </a:xfrm>
        </p:grpSpPr>
        <p:sp>
          <p:nvSpPr>
            <p:cNvPr id="17" name="TextBox 1">
              <a:extLst>
                <a:ext uri="{FF2B5EF4-FFF2-40B4-BE49-F238E27FC236}">
                  <a16:creationId xmlns:a16="http://schemas.microsoft.com/office/drawing/2014/main" id="{05931B7A-2FB7-F2E1-2145-CCDC9BB15B36}"/>
                </a:ext>
              </a:extLst>
            </p:cNvPr>
            <p:cNvSpPr txBox="1"/>
            <p:nvPr/>
          </p:nvSpPr>
          <p:spPr>
            <a:xfrm>
              <a:off x="13230492" y="17944"/>
              <a:ext cx="691727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Couture" panose="020B0804020202020204" pitchFamily="34" charset="0"/>
                  <a:ea typeface="+mn-ea"/>
                  <a:cs typeface="+mn-cs"/>
                </a:rPr>
                <a:t>Data management</a:t>
              </a:r>
            </a:p>
          </p:txBody>
        </p:sp>
        <p:cxnSp>
          <p:nvCxnSpPr>
            <p:cNvPr id="18" name="Düz Bağlayıcı 17">
              <a:extLst>
                <a:ext uri="{FF2B5EF4-FFF2-40B4-BE49-F238E27FC236}">
                  <a16:creationId xmlns:a16="http://schemas.microsoft.com/office/drawing/2014/main" id="{71F5C3F5-E2C2-7DB8-C607-137FC503B4E6}"/>
                </a:ext>
              </a:extLst>
            </p:cNvPr>
            <p:cNvCxnSpPr>
              <a:cxnSpLocks/>
            </p:cNvCxnSpPr>
            <p:nvPr/>
          </p:nvCxnSpPr>
          <p:spPr>
            <a:xfrm>
              <a:off x="13276636" y="900135"/>
              <a:ext cx="687113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Resim 13">
            <a:extLst>
              <a:ext uri="{FF2B5EF4-FFF2-40B4-BE49-F238E27FC236}">
                <a16:creationId xmlns:a16="http://schemas.microsoft.com/office/drawing/2014/main" id="{05126128-12A6-F937-2BA9-49A5EB9F6B3B}"/>
              </a:ext>
            </a:extLst>
          </p:cNvPr>
          <p:cNvPicPr>
            <a:picLocks noChangeAspect="1"/>
          </p:cNvPicPr>
          <p:nvPr/>
        </p:nvPicPr>
        <p:blipFill>
          <a:blip r:embed="rId12"/>
          <a:stretch>
            <a:fillRect/>
          </a:stretch>
        </p:blipFill>
        <p:spPr>
          <a:xfrm>
            <a:off x="4274223" y="1477950"/>
            <a:ext cx="5486400" cy="4267200"/>
          </a:xfrm>
          <a:prstGeom prst="rect">
            <a:avLst/>
          </a:prstGeom>
        </p:spPr>
      </p:pic>
    </p:spTree>
    <p:extLst>
      <p:ext uri="{BB962C8B-B14F-4D97-AF65-F5344CB8AC3E}">
        <p14:creationId xmlns:p14="http://schemas.microsoft.com/office/powerpoint/2010/main" val="40263036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3">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5" name="Picture 83">
            <a:extLst>
              <a:ext uri="{FF2B5EF4-FFF2-40B4-BE49-F238E27FC236}">
                <a16:creationId xmlns:a16="http://schemas.microsoft.com/office/drawing/2014/main" id="{6B6DC54B-EF7E-62D7-682F-C36889C1409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14316730">
            <a:off x="-2320887" y="712272"/>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a:extLst>
              <a:ext uri="{FF2B5EF4-FFF2-40B4-BE49-F238E27FC236}">
                <a16:creationId xmlns:a16="http://schemas.microsoft.com/office/drawing/2014/main" id="{8C84198C-F226-9456-55F7-B15C049F91E3}"/>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17017113">
            <a:off x="-378545" y="260683"/>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a:extLst>
              <a:ext uri="{FF2B5EF4-FFF2-40B4-BE49-F238E27FC236}">
                <a16:creationId xmlns:a16="http://schemas.microsoft.com/office/drawing/2014/main" id="{16D6EC95-BFAB-1575-67F4-AAD85C5F5FBA}"/>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19717113">
            <a:off x="1698424" y="666303"/>
            <a:ext cx="1866018" cy="3330132"/>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a:extLst>
              <a:ext uri="{FF2B5EF4-FFF2-40B4-BE49-F238E27FC236}">
                <a16:creationId xmlns:a16="http://schemas.microsoft.com/office/drawing/2014/main" id="{E3B606DB-5BB2-85A7-4E5D-285F526402F3}"/>
              </a:ext>
            </a:extLst>
          </p:cNvPr>
          <p:cNvPicPr>
            <a:picLocks noChangeAspect="1"/>
          </p:cNvPicPr>
          <p:nvPr/>
        </p:nvPicPr>
        <p:blipFill rotWithShape="1">
          <a:blip r:embed="rId8">
            <a:extLst>
              <a:ext uri="{28A0092B-C50C-407E-A947-70E740481C1C}">
                <a14:useLocalDpi xmlns:a14="http://schemas.microsoft.com/office/drawing/2010/main" val="0"/>
              </a:ext>
            </a:extLst>
          </a:blip>
          <a:srcRect l="14379" t="-961" r="50209" b="961"/>
          <a:stretch/>
        </p:blipFill>
        <p:spPr>
          <a:xfrm rot="1717113">
            <a:off x="1061738" y="3389895"/>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a:extLst>
              <a:ext uri="{FF2B5EF4-FFF2-40B4-BE49-F238E27FC236}">
                <a16:creationId xmlns:a16="http://schemas.microsoft.com/office/drawing/2014/main" id="{17BB20AE-31AA-80CF-FA77-10F2F3124432}"/>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4417113">
            <a:off x="-486931" y="4571572"/>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a:extLst>
              <a:ext uri="{FF2B5EF4-FFF2-40B4-BE49-F238E27FC236}">
                <a16:creationId xmlns:a16="http://schemas.microsoft.com/office/drawing/2014/main" id="{2DC105B3-E89A-EF1E-FA38-39F3E6AF8B56}"/>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8017113">
            <a:off x="-2307070" y="413061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a:extLst>
              <a:ext uri="{FF2B5EF4-FFF2-40B4-BE49-F238E27FC236}">
                <a16:creationId xmlns:a16="http://schemas.microsoft.com/office/drawing/2014/main" id="{132EF83A-EA4F-9291-5CF9-DB4C6CCF25A3}"/>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11624628">
            <a:off x="-3187018" y="2504032"/>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6" name="Grup 15">
            <a:extLst>
              <a:ext uri="{FF2B5EF4-FFF2-40B4-BE49-F238E27FC236}">
                <a16:creationId xmlns:a16="http://schemas.microsoft.com/office/drawing/2014/main" id="{426EE87A-86B4-1BB1-B5A2-1BB46F730990}"/>
              </a:ext>
            </a:extLst>
          </p:cNvPr>
          <p:cNvGrpSpPr/>
          <p:nvPr/>
        </p:nvGrpSpPr>
        <p:grpSpPr>
          <a:xfrm>
            <a:off x="4274223" y="18288"/>
            <a:ext cx="6917278" cy="882191"/>
            <a:chOff x="13230492" y="17944"/>
            <a:chExt cx="6917278" cy="882191"/>
          </a:xfrm>
        </p:grpSpPr>
        <p:sp>
          <p:nvSpPr>
            <p:cNvPr id="17" name="TextBox 1">
              <a:extLst>
                <a:ext uri="{FF2B5EF4-FFF2-40B4-BE49-F238E27FC236}">
                  <a16:creationId xmlns:a16="http://schemas.microsoft.com/office/drawing/2014/main" id="{05931B7A-2FB7-F2E1-2145-CCDC9BB15B36}"/>
                </a:ext>
              </a:extLst>
            </p:cNvPr>
            <p:cNvSpPr txBox="1"/>
            <p:nvPr/>
          </p:nvSpPr>
          <p:spPr>
            <a:xfrm>
              <a:off x="13230492" y="17944"/>
              <a:ext cx="691727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Couture" panose="020B0804020202020204" pitchFamily="34" charset="0"/>
                  <a:ea typeface="+mn-ea"/>
                  <a:cs typeface="+mn-cs"/>
                </a:rPr>
                <a:t>Data management</a:t>
              </a:r>
            </a:p>
          </p:txBody>
        </p:sp>
        <p:cxnSp>
          <p:nvCxnSpPr>
            <p:cNvPr id="18" name="Düz Bağlayıcı 17">
              <a:extLst>
                <a:ext uri="{FF2B5EF4-FFF2-40B4-BE49-F238E27FC236}">
                  <a16:creationId xmlns:a16="http://schemas.microsoft.com/office/drawing/2014/main" id="{71F5C3F5-E2C2-7DB8-C607-137FC503B4E6}"/>
                </a:ext>
              </a:extLst>
            </p:cNvPr>
            <p:cNvCxnSpPr>
              <a:cxnSpLocks/>
            </p:cNvCxnSpPr>
            <p:nvPr/>
          </p:nvCxnSpPr>
          <p:spPr>
            <a:xfrm>
              <a:off x="13276636" y="900135"/>
              <a:ext cx="687113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Resim 3">
            <a:extLst>
              <a:ext uri="{FF2B5EF4-FFF2-40B4-BE49-F238E27FC236}">
                <a16:creationId xmlns:a16="http://schemas.microsoft.com/office/drawing/2014/main" id="{CDFDDAB5-AF05-D8FC-0CE8-19B15CFFB8CD}"/>
              </a:ext>
            </a:extLst>
          </p:cNvPr>
          <p:cNvPicPr>
            <a:picLocks noChangeAspect="1"/>
          </p:cNvPicPr>
          <p:nvPr/>
        </p:nvPicPr>
        <p:blipFill>
          <a:blip r:embed="rId12"/>
          <a:stretch>
            <a:fillRect/>
          </a:stretch>
        </p:blipFill>
        <p:spPr>
          <a:xfrm>
            <a:off x="4270248" y="1481328"/>
            <a:ext cx="5686425" cy="4114800"/>
          </a:xfrm>
          <a:prstGeom prst="rect">
            <a:avLst/>
          </a:prstGeom>
        </p:spPr>
      </p:pic>
    </p:spTree>
    <p:extLst>
      <p:ext uri="{BB962C8B-B14F-4D97-AF65-F5344CB8AC3E}">
        <p14:creationId xmlns:p14="http://schemas.microsoft.com/office/powerpoint/2010/main" val="37179486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3">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5" name="Picture 83">
            <a:extLst>
              <a:ext uri="{FF2B5EF4-FFF2-40B4-BE49-F238E27FC236}">
                <a16:creationId xmlns:a16="http://schemas.microsoft.com/office/drawing/2014/main" id="{6B6DC54B-EF7E-62D7-682F-C36889C1409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14316730">
            <a:off x="-2320887" y="712272"/>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a:extLst>
              <a:ext uri="{FF2B5EF4-FFF2-40B4-BE49-F238E27FC236}">
                <a16:creationId xmlns:a16="http://schemas.microsoft.com/office/drawing/2014/main" id="{8C84198C-F226-9456-55F7-B15C049F91E3}"/>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17017113">
            <a:off x="-378545" y="260683"/>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a:extLst>
              <a:ext uri="{FF2B5EF4-FFF2-40B4-BE49-F238E27FC236}">
                <a16:creationId xmlns:a16="http://schemas.microsoft.com/office/drawing/2014/main" id="{16D6EC95-BFAB-1575-67F4-AAD85C5F5FBA}"/>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19717113">
            <a:off x="1698424" y="666303"/>
            <a:ext cx="1866018" cy="3330132"/>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a:extLst>
              <a:ext uri="{FF2B5EF4-FFF2-40B4-BE49-F238E27FC236}">
                <a16:creationId xmlns:a16="http://schemas.microsoft.com/office/drawing/2014/main" id="{E3B606DB-5BB2-85A7-4E5D-285F526402F3}"/>
              </a:ext>
            </a:extLst>
          </p:cNvPr>
          <p:cNvPicPr>
            <a:picLocks noChangeAspect="1"/>
          </p:cNvPicPr>
          <p:nvPr/>
        </p:nvPicPr>
        <p:blipFill rotWithShape="1">
          <a:blip r:embed="rId8">
            <a:extLst>
              <a:ext uri="{28A0092B-C50C-407E-A947-70E740481C1C}">
                <a14:useLocalDpi xmlns:a14="http://schemas.microsoft.com/office/drawing/2010/main" val="0"/>
              </a:ext>
            </a:extLst>
          </a:blip>
          <a:srcRect l="14379" t="-961" r="50209" b="961"/>
          <a:stretch/>
        </p:blipFill>
        <p:spPr>
          <a:xfrm rot="1717113">
            <a:off x="1061738" y="3389895"/>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a:extLst>
              <a:ext uri="{FF2B5EF4-FFF2-40B4-BE49-F238E27FC236}">
                <a16:creationId xmlns:a16="http://schemas.microsoft.com/office/drawing/2014/main" id="{17BB20AE-31AA-80CF-FA77-10F2F3124432}"/>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4417113">
            <a:off x="-486931" y="4571572"/>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a:extLst>
              <a:ext uri="{FF2B5EF4-FFF2-40B4-BE49-F238E27FC236}">
                <a16:creationId xmlns:a16="http://schemas.microsoft.com/office/drawing/2014/main" id="{2DC105B3-E89A-EF1E-FA38-39F3E6AF8B56}"/>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8017113">
            <a:off x="-2307070" y="413061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a:extLst>
              <a:ext uri="{FF2B5EF4-FFF2-40B4-BE49-F238E27FC236}">
                <a16:creationId xmlns:a16="http://schemas.microsoft.com/office/drawing/2014/main" id="{132EF83A-EA4F-9291-5CF9-DB4C6CCF25A3}"/>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11624628">
            <a:off x="-3187018" y="2504032"/>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6" name="Grup 15">
            <a:extLst>
              <a:ext uri="{FF2B5EF4-FFF2-40B4-BE49-F238E27FC236}">
                <a16:creationId xmlns:a16="http://schemas.microsoft.com/office/drawing/2014/main" id="{426EE87A-86B4-1BB1-B5A2-1BB46F730990}"/>
              </a:ext>
            </a:extLst>
          </p:cNvPr>
          <p:cNvGrpSpPr/>
          <p:nvPr/>
        </p:nvGrpSpPr>
        <p:grpSpPr>
          <a:xfrm>
            <a:off x="4274223" y="18288"/>
            <a:ext cx="6917278" cy="882191"/>
            <a:chOff x="13230492" y="17944"/>
            <a:chExt cx="6917278" cy="882191"/>
          </a:xfrm>
        </p:grpSpPr>
        <p:sp>
          <p:nvSpPr>
            <p:cNvPr id="17" name="TextBox 1">
              <a:extLst>
                <a:ext uri="{FF2B5EF4-FFF2-40B4-BE49-F238E27FC236}">
                  <a16:creationId xmlns:a16="http://schemas.microsoft.com/office/drawing/2014/main" id="{05931B7A-2FB7-F2E1-2145-CCDC9BB15B36}"/>
                </a:ext>
              </a:extLst>
            </p:cNvPr>
            <p:cNvSpPr txBox="1"/>
            <p:nvPr/>
          </p:nvSpPr>
          <p:spPr>
            <a:xfrm>
              <a:off x="13230492" y="17944"/>
              <a:ext cx="691727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Couture" panose="020B0804020202020204" pitchFamily="34" charset="0"/>
                  <a:ea typeface="+mn-ea"/>
                  <a:cs typeface="+mn-cs"/>
                </a:rPr>
                <a:t>Data management</a:t>
              </a:r>
            </a:p>
          </p:txBody>
        </p:sp>
        <p:cxnSp>
          <p:nvCxnSpPr>
            <p:cNvPr id="18" name="Düz Bağlayıcı 17">
              <a:extLst>
                <a:ext uri="{FF2B5EF4-FFF2-40B4-BE49-F238E27FC236}">
                  <a16:creationId xmlns:a16="http://schemas.microsoft.com/office/drawing/2014/main" id="{71F5C3F5-E2C2-7DB8-C607-137FC503B4E6}"/>
                </a:ext>
              </a:extLst>
            </p:cNvPr>
            <p:cNvCxnSpPr>
              <a:cxnSpLocks/>
            </p:cNvCxnSpPr>
            <p:nvPr/>
          </p:nvCxnSpPr>
          <p:spPr>
            <a:xfrm>
              <a:off x="13276636" y="900135"/>
              <a:ext cx="687113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Resim 3">
            <a:extLst>
              <a:ext uri="{FF2B5EF4-FFF2-40B4-BE49-F238E27FC236}">
                <a16:creationId xmlns:a16="http://schemas.microsoft.com/office/drawing/2014/main" id="{CDFDDAB5-AF05-D8FC-0CE8-19B15CFFB8C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70248" y="1832800"/>
            <a:ext cx="6468090" cy="3880854"/>
          </a:xfrm>
          <a:prstGeom prst="rect">
            <a:avLst/>
          </a:prstGeom>
        </p:spPr>
      </p:pic>
    </p:spTree>
    <p:extLst>
      <p:ext uri="{BB962C8B-B14F-4D97-AF65-F5344CB8AC3E}">
        <p14:creationId xmlns:p14="http://schemas.microsoft.com/office/powerpoint/2010/main" val="42867039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2" name="Metin kutusu 11">
            <a:extLst>
              <a:ext uri="{FF2B5EF4-FFF2-40B4-BE49-F238E27FC236}">
                <a16:creationId xmlns:a16="http://schemas.microsoft.com/office/drawing/2014/main" id="{FBC2CB38-250F-56E7-79BA-8E201899D194}"/>
              </a:ext>
            </a:extLst>
          </p:cNvPr>
          <p:cNvSpPr txBox="1"/>
          <p:nvPr/>
        </p:nvSpPr>
        <p:spPr>
          <a:xfrm>
            <a:off x="-59137" y="2186729"/>
            <a:ext cx="1897753" cy="20941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Credit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score Machine learning Project</a:t>
            </a:r>
          </a:p>
        </p:txBody>
      </p:sp>
      <p:pic>
        <p:nvPicPr>
          <p:cNvPr id="2" name="Resim 1" descr="metin içeren bir resim&#10;&#10;Açıklama otomatik olarak oluşturuldu">
            <a:extLst>
              <a:ext uri="{FF2B5EF4-FFF2-40B4-BE49-F238E27FC236}">
                <a16:creationId xmlns:a16="http://schemas.microsoft.com/office/drawing/2014/main" id="{AAEEC93C-AEF1-B95B-4EE5-2EDDAE3CE36D}"/>
              </a:ext>
            </a:extLst>
          </p:cNvPr>
          <p:cNvPicPr>
            <a:picLocks noChangeAspect="1"/>
          </p:cNvPicPr>
          <p:nvPr/>
        </p:nvPicPr>
        <p:blipFill rotWithShape="1">
          <a:blip r:embed="rId3">
            <a:extLst>
              <a:ext uri="{28A0092B-C50C-407E-A947-70E740481C1C}">
                <a14:useLocalDpi xmlns:a14="http://schemas.microsoft.com/office/drawing/2010/main" val="0"/>
              </a:ext>
            </a:extLst>
          </a:blip>
          <a:srcRect b="55222"/>
          <a:stretch/>
        </p:blipFill>
        <p:spPr>
          <a:xfrm>
            <a:off x="10431109" y="6217812"/>
            <a:ext cx="2235524" cy="553303"/>
          </a:xfrm>
          <a:prstGeom prst="rect">
            <a:avLst/>
          </a:prstGeom>
        </p:spPr>
      </p:pic>
      <p:pic>
        <p:nvPicPr>
          <p:cNvPr id="5" name="Picture 83">
            <a:extLst>
              <a:ext uri="{FF2B5EF4-FFF2-40B4-BE49-F238E27FC236}">
                <a16:creationId xmlns:a16="http://schemas.microsoft.com/office/drawing/2014/main" id="{6B6DC54B-EF7E-62D7-682F-C36889C1409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14316730">
            <a:off x="-2320887" y="712272"/>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a:extLst>
              <a:ext uri="{FF2B5EF4-FFF2-40B4-BE49-F238E27FC236}">
                <a16:creationId xmlns:a16="http://schemas.microsoft.com/office/drawing/2014/main" id="{8C84198C-F226-9456-55F7-B15C049F91E3}"/>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17017113">
            <a:off x="-378545" y="260683"/>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a:extLst>
              <a:ext uri="{FF2B5EF4-FFF2-40B4-BE49-F238E27FC236}">
                <a16:creationId xmlns:a16="http://schemas.microsoft.com/office/drawing/2014/main" id="{16D6EC95-BFAB-1575-67F4-AAD85C5F5FBA}"/>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19717113">
            <a:off x="1698424" y="666303"/>
            <a:ext cx="1866018" cy="3330132"/>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a:extLst>
              <a:ext uri="{FF2B5EF4-FFF2-40B4-BE49-F238E27FC236}">
                <a16:creationId xmlns:a16="http://schemas.microsoft.com/office/drawing/2014/main" id="{E3B606DB-5BB2-85A7-4E5D-285F526402F3}"/>
              </a:ext>
            </a:extLst>
          </p:cNvPr>
          <p:cNvPicPr>
            <a:picLocks noChangeAspect="1"/>
          </p:cNvPicPr>
          <p:nvPr/>
        </p:nvPicPr>
        <p:blipFill rotWithShape="1">
          <a:blip r:embed="rId8">
            <a:extLst>
              <a:ext uri="{28A0092B-C50C-407E-A947-70E740481C1C}">
                <a14:useLocalDpi xmlns:a14="http://schemas.microsoft.com/office/drawing/2010/main" val="0"/>
              </a:ext>
            </a:extLst>
          </a:blip>
          <a:srcRect l="14379" t="-961" r="50209" b="961"/>
          <a:stretch/>
        </p:blipFill>
        <p:spPr>
          <a:xfrm rot="1717113">
            <a:off x="1061738" y="3389895"/>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a:extLst>
              <a:ext uri="{FF2B5EF4-FFF2-40B4-BE49-F238E27FC236}">
                <a16:creationId xmlns:a16="http://schemas.microsoft.com/office/drawing/2014/main" id="{17BB20AE-31AA-80CF-FA77-10F2F3124432}"/>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4417113">
            <a:off x="-486931" y="4571572"/>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a:extLst>
              <a:ext uri="{FF2B5EF4-FFF2-40B4-BE49-F238E27FC236}">
                <a16:creationId xmlns:a16="http://schemas.microsoft.com/office/drawing/2014/main" id="{2DC105B3-E89A-EF1E-FA38-39F3E6AF8B56}"/>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8017113">
            <a:off x="-2307070" y="413061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a:extLst>
              <a:ext uri="{FF2B5EF4-FFF2-40B4-BE49-F238E27FC236}">
                <a16:creationId xmlns:a16="http://schemas.microsoft.com/office/drawing/2014/main" id="{132EF83A-EA4F-9291-5CF9-DB4C6CCF25A3}"/>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11624628">
            <a:off x="-3187018" y="2504032"/>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nvGrpSpPr>
          <p:cNvPr id="16" name="Grup 15">
            <a:extLst>
              <a:ext uri="{FF2B5EF4-FFF2-40B4-BE49-F238E27FC236}">
                <a16:creationId xmlns:a16="http://schemas.microsoft.com/office/drawing/2014/main" id="{426EE87A-86B4-1BB1-B5A2-1BB46F730990}"/>
              </a:ext>
            </a:extLst>
          </p:cNvPr>
          <p:cNvGrpSpPr/>
          <p:nvPr/>
        </p:nvGrpSpPr>
        <p:grpSpPr>
          <a:xfrm>
            <a:off x="4274223" y="18288"/>
            <a:ext cx="6917278" cy="882191"/>
            <a:chOff x="13230492" y="17944"/>
            <a:chExt cx="6917278" cy="882191"/>
          </a:xfrm>
        </p:grpSpPr>
        <p:sp>
          <p:nvSpPr>
            <p:cNvPr id="17" name="TextBox 1">
              <a:extLst>
                <a:ext uri="{FF2B5EF4-FFF2-40B4-BE49-F238E27FC236}">
                  <a16:creationId xmlns:a16="http://schemas.microsoft.com/office/drawing/2014/main" id="{05931B7A-2FB7-F2E1-2145-CCDC9BB15B36}"/>
                </a:ext>
              </a:extLst>
            </p:cNvPr>
            <p:cNvSpPr txBox="1"/>
            <p:nvPr/>
          </p:nvSpPr>
          <p:spPr>
            <a:xfrm>
              <a:off x="13230492" y="17944"/>
              <a:ext cx="691727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Couture" panose="020B0804020202020204" pitchFamily="34" charset="0"/>
                  <a:ea typeface="+mn-ea"/>
                  <a:cs typeface="+mn-cs"/>
                </a:rPr>
                <a:t>Data management</a:t>
              </a:r>
            </a:p>
          </p:txBody>
        </p:sp>
        <p:cxnSp>
          <p:nvCxnSpPr>
            <p:cNvPr id="18" name="Düz Bağlayıcı 17">
              <a:extLst>
                <a:ext uri="{FF2B5EF4-FFF2-40B4-BE49-F238E27FC236}">
                  <a16:creationId xmlns:a16="http://schemas.microsoft.com/office/drawing/2014/main" id="{71F5C3F5-E2C2-7DB8-C607-137FC503B4E6}"/>
                </a:ext>
              </a:extLst>
            </p:cNvPr>
            <p:cNvCxnSpPr>
              <a:cxnSpLocks/>
            </p:cNvCxnSpPr>
            <p:nvPr/>
          </p:nvCxnSpPr>
          <p:spPr>
            <a:xfrm>
              <a:off x="13276636" y="900135"/>
              <a:ext cx="687113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3" name="Resim 12">
            <a:extLst>
              <a:ext uri="{FF2B5EF4-FFF2-40B4-BE49-F238E27FC236}">
                <a16:creationId xmlns:a16="http://schemas.microsoft.com/office/drawing/2014/main" id="{3F4AC0E1-AA52-BD02-FD8C-B26E2AE8C6FB}"/>
              </a:ext>
            </a:extLst>
          </p:cNvPr>
          <p:cNvPicPr>
            <a:picLocks noChangeAspect="1"/>
          </p:cNvPicPr>
          <p:nvPr/>
        </p:nvPicPr>
        <p:blipFill>
          <a:blip r:embed="rId12"/>
          <a:stretch>
            <a:fillRect/>
          </a:stretch>
        </p:blipFill>
        <p:spPr>
          <a:xfrm>
            <a:off x="3940174" y="1488074"/>
            <a:ext cx="7913621" cy="4085322"/>
          </a:xfrm>
          <a:prstGeom prst="rect">
            <a:avLst/>
          </a:prstGeom>
        </p:spPr>
      </p:pic>
    </p:spTree>
    <p:extLst>
      <p:ext uri="{BB962C8B-B14F-4D97-AF65-F5344CB8AC3E}">
        <p14:creationId xmlns:p14="http://schemas.microsoft.com/office/powerpoint/2010/main" val="19942356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611</Words>
  <Application>Microsoft Office PowerPoint</Application>
  <PresentationFormat>Geniş ekran</PresentationFormat>
  <Paragraphs>85</Paragraphs>
  <Slides>14</Slides>
  <Notes>8</Notes>
  <HiddenSlides>1</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14</vt:i4>
      </vt:variant>
    </vt:vector>
  </HeadingPairs>
  <TitlesOfParts>
    <vt:vector size="20" baseType="lpstr">
      <vt:lpstr>Calibri</vt:lpstr>
      <vt:lpstr>Wingdings</vt:lpstr>
      <vt:lpstr>Calibri Light</vt:lpstr>
      <vt:lpstr>Arial</vt:lpstr>
      <vt:lpstr>Couture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belkacem belhadj chikh</dc:creator>
  <cp:lastModifiedBy>Sefa</cp:lastModifiedBy>
  <cp:revision>13</cp:revision>
  <dcterms:created xsi:type="dcterms:W3CDTF">2023-03-13T17:31:22Z</dcterms:created>
  <dcterms:modified xsi:type="dcterms:W3CDTF">2023-04-19T16:25:07Z</dcterms:modified>
</cp:coreProperties>
</file>